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69"/>
  </p:notesMasterIdLst>
  <p:handoutMasterIdLst>
    <p:handoutMasterId r:id="rId70"/>
  </p:handoutMasterIdLst>
  <p:sldIdLst>
    <p:sldId id="301" r:id="rId2"/>
    <p:sldId id="302" r:id="rId3"/>
    <p:sldId id="303" r:id="rId4"/>
    <p:sldId id="304" r:id="rId5"/>
    <p:sldId id="305" r:id="rId6"/>
    <p:sldId id="306" r:id="rId7"/>
    <p:sldId id="307" r:id="rId8"/>
    <p:sldId id="308" r:id="rId9"/>
    <p:sldId id="309" r:id="rId10"/>
    <p:sldId id="310" r:id="rId11"/>
    <p:sldId id="311" r:id="rId12"/>
    <p:sldId id="312" r:id="rId13"/>
    <p:sldId id="313" r:id="rId14"/>
    <p:sldId id="314" r:id="rId15"/>
    <p:sldId id="315" r:id="rId16"/>
    <p:sldId id="316" r:id="rId17"/>
    <p:sldId id="317" r:id="rId18"/>
    <p:sldId id="318" r:id="rId19"/>
    <p:sldId id="319" r:id="rId20"/>
    <p:sldId id="320" r:id="rId21"/>
    <p:sldId id="321" r:id="rId22"/>
    <p:sldId id="322" r:id="rId23"/>
    <p:sldId id="323" r:id="rId24"/>
    <p:sldId id="324" r:id="rId25"/>
    <p:sldId id="325" r:id="rId26"/>
    <p:sldId id="326" r:id="rId27"/>
    <p:sldId id="327" r:id="rId28"/>
    <p:sldId id="328" r:id="rId29"/>
    <p:sldId id="329" r:id="rId30"/>
    <p:sldId id="330" r:id="rId31"/>
    <p:sldId id="374" r:id="rId32"/>
    <p:sldId id="376" r:id="rId33"/>
    <p:sldId id="377" r:id="rId34"/>
    <p:sldId id="375" r:id="rId35"/>
    <p:sldId id="331" r:id="rId36"/>
    <p:sldId id="332" r:id="rId37"/>
    <p:sldId id="333" r:id="rId38"/>
    <p:sldId id="334" r:id="rId39"/>
    <p:sldId id="335" r:id="rId40"/>
    <p:sldId id="336" r:id="rId41"/>
    <p:sldId id="337" r:id="rId42"/>
    <p:sldId id="338" r:id="rId43"/>
    <p:sldId id="339" r:id="rId44"/>
    <p:sldId id="340" r:id="rId45"/>
    <p:sldId id="341" r:id="rId46"/>
    <p:sldId id="342" r:id="rId47"/>
    <p:sldId id="343" r:id="rId48"/>
    <p:sldId id="344" r:id="rId49"/>
    <p:sldId id="345" r:id="rId50"/>
    <p:sldId id="346" r:id="rId51"/>
    <p:sldId id="347" r:id="rId52"/>
    <p:sldId id="348" r:id="rId53"/>
    <p:sldId id="349" r:id="rId54"/>
    <p:sldId id="350" r:id="rId55"/>
    <p:sldId id="351" r:id="rId56"/>
    <p:sldId id="352" r:id="rId57"/>
    <p:sldId id="353" r:id="rId58"/>
    <p:sldId id="354" r:id="rId59"/>
    <p:sldId id="355" r:id="rId60"/>
    <p:sldId id="356" r:id="rId61"/>
    <p:sldId id="357" r:id="rId62"/>
    <p:sldId id="358" r:id="rId63"/>
    <p:sldId id="359" r:id="rId64"/>
    <p:sldId id="373" r:id="rId65"/>
    <p:sldId id="370" r:id="rId66"/>
    <p:sldId id="371" r:id="rId67"/>
    <p:sldId id="372" r:id="rId68"/>
  </p:sldIdLst>
  <p:sldSz cx="9144000" cy="6858000" type="screen4x3"/>
  <p:notesSz cx="6881813" cy="9296400"/>
  <p:custDataLst>
    <p:tags r:id="rId71"/>
  </p:custDataLst>
  <p:defaultTextStyle>
    <a:defPPr>
      <a:defRPr lang="en-US"/>
    </a:defPPr>
    <a:lvl1pPr algn="l" rtl="0" fontAlgn="base">
      <a:spcBef>
        <a:spcPct val="0"/>
      </a:spcBef>
      <a:spcAft>
        <a:spcPct val="0"/>
      </a:spcAft>
      <a:defRPr sz="2500" kern="1200">
        <a:solidFill>
          <a:srgbClr val="EBFFC2"/>
        </a:solidFill>
        <a:latin typeface="Corbel" pitchFamily="34" charset="0"/>
        <a:ea typeface="+mn-ea"/>
        <a:cs typeface="+mn-cs"/>
      </a:defRPr>
    </a:lvl1pPr>
    <a:lvl2pPr marL="457200" algn="l" rtl="0" fontAlgn="base">
      <a:spcBef>
        <a:spcPct val="0"/>
      </a:spcBef>
      <a:spcAft>
        <a:spcPct val="0"/>
      </a:spcAft>
      <a:defRPr sz="2500" kern="1200">
        <a:solidFill>
          <a:srgbClr val="EBFFC2"/>
        </a:solidFill>
        <a:latin typeface="Corbel" pitchFamily="34" charset="0"/>
        <a:ea typeface="+mn-ea"/>
        <a:cs typeface="+mn-cs"/>
      </a:defRPr>
    </a:lvl2pPr>
    <a:lvl3pPr marL="914400" algn="l" rtl="0" fontAlgn="base">
      <a:spcBef>
        <a:spcPct val="0"/>
      </a:spcBef>
      <a:spcAft>
        <a:spcPct val="0"/>
      </a:spcAft>
      <a:defRPr sz="2500" kern="1200">
        <a:solidFill>
          <a:srgbClr val="EBFFC2"/>
        </a:solidFill>
        <a:latin typeface="Corbel" pitchFamily="34" charset="0"/>
        <a:ea typeface="+mn-ea"/>
        <a:cs typeface="+mn-cs"/>
      </a:defRPr>
    </a:lvl3pPr>
    <a:lvl4pPr marL="1371600" algn="l" rtl="0" fontAlgn="base">
      <a:spcBef>
        <a:spcPct val="0"/>
      </a:spcBef>
      <a:spcAft>
        <a:spcPct val="0"/>
      </a:spcAft>
      <a:defRPr sz="2500" kern="1200">
        <a:solidFill>
          <a:srgbClr val="EBFFC2"/>
        </a:solidFill>
        <a:latin typeface="Corbel" pitchFamily="34" charset="0"/>
        <a:ea typeface="+mn-ea"/>
        <a:cs typeface="+mn-cs"/>
      </a:defRPr>
    </a:lvl4pPr>
    <a:lvl5pPr marL="1828800" algn="l" rtl="0" fontAlgn="base">
      <a:spcBef>
        <a:spcPct val="0"/>
      </a:spcBef>
      <a:spcAft>
        <a:spcPct val="0"/>
      </a:spcAft>
      <a:defRPr sz="2500" kern="1200">
        <a:solidFill>
          <a:srgbClr val="EBFFC2"/>
        </a:solidFill>
        <a:latin typeface="Corbel" pitchFamily="34" charset="0"/>
        <a:ea typeface="+mn-ea"/>
        <a:cs typeface="+mn-cs"/>
      </a:defRPr>
    </a:lvl5pPr>
    <a:lvl6pPr marL="2286000" algn="l" defTabSz="914400" rtl="0" eaLnBrk="1" latinLnBrk="0" hangingPunct="1">
      <a:defRPr sz="2500" kern="1200">
        <a:solidFill>
          <a:srgbClr val="EBFFC2"/>
        </a:solidFill>
        <a:latin typeface="Corbel" pitchFamily="34" charset="0"/>
        <a:ea typeface="+mn-ea"/>
        <a:cs typeface="+mn-cs"/>
      </a:defRPr>
    </a:lvl6pPr>
    <a:lvl7pPr marL="2743200" algn="l" defTabSz="914400" rtl="0" eaLnBrk="1" latinLnBrk="0" hangingPunct="1">
      <a:defRPr sz="2500" kern="1200">
        <a:solidFill>
          <a:srgbClr val="EBFFC2"/>
        </a:solidFill>
        <a:latin typeface="Corbel" pitchFamily="34" charset="0"/>
        <a:ea typeface="+mn-ea"/>
        <a:cs typeface="+mn-cs"/>
      </a:defRPr>
    </a:lvl7pPr>
    <a:lvl8pPr marL="3200400" algn="l" defTabSz="914400" rtl="0" eaLnBrk="1" latinLnBrk="0" hangingPunct="1">
      <a:defRPr sz="2500" kern="1200">
        <a:solidFill>
          <a:srgbClr val="EBFFC2"/>
        </a:solidFill>
        <a:latin typeface="Corbel" pitchFamily="34" charset="0"/>
        <a:ea typeface="+mn-ea"/>
        <a:cs typeface="+mn-cs"/>
      </a:defRPr>
    </a:lvl8pPr>
    <a:lvl9pPr marL="3657600" algn="l" defTabSz="914400" rtl="0" eaLnBrk="1" latinLnBrk="0" hangingPunct="1">
      <a:defRPr sz="2500" kern="1200">
        <a:solidFill>
          <a:srgbClr val="EBFFC2"/>
        </a:solidFill>
        <a:latin typeface="Corbel"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16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9BCC00"/>
    <a:srgbClr val="9ED000"/>
    <a:srgbClr val="F4FCD8"/>
    <a:srgbClr val="E8FFC8"/>
    <a:srgbClr val="FAF7C8"/>
    <a:srgbClr val="FAF8C8"/>
    <a:srgbClr val="F5FFC2"/>
    <a:srgbClr val="EBFFD2"/>
    <a:srgbClr val="EBFF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793" autoAdjust="0"/>
    <p:restoredTop sz="94421" autoAdjust="0"/>
  </p:normalViewPr>
  <p:slideViewPr>
    <p:cSldViewPr>
      <p:cViewPr varScale="1">
        <p:scale>
          <a:sx n="85" d="100"/>
          <a:sy n="85" d="100"/>
        </p:scale>
        <p:origin x="690"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7" d="100"/>
          <a:sy n="67" d="100"/>
        </p:scale>
        <p:origin x="-2778" y="-96"/>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handoutMaster" Target="handoutMasters/handout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2982913" cy="465138"/>
          </a:xfrm>
          <a:prstGeom prst="rect">
            <a:avLst/>
          </a:prstGeom>
          <a:noFill/>
          <a:ln w="9525">
            <a:noFill/>
            <a:miter lim="800000"/>
            <a:headEnd/>
            <a:tailEnd/>
          </a:ln>
        </p:spPr>
        <p:txBody>
          <a:bodyPr vert="horz" wrap="square" lIns="92436" tIns="46219" rIns="92436" bIns="46219" numCol="1" anchor="t" anchorCtr="0" compatLnSpc="1">
            <a:prstTxWarp prst="textNoShape">
              <a:avLst/>
            </a:prstTxWarp>
          </a:bodyPr>
          <a:lstStyle>
            <a:lvl1pPr defTabSz="923925">
              <a:defRPr sz="1200">
                <a:solidFill>
                  <a:schemeClr val="tx1"/>
                </a:solidFill>
                <a:latin typeface="Calibri" pitchFamily="34" charset="0"/>
              </a:defRPr>
            </a:lvl1pPr>
          </a:lstStyle>
          <a:p>
            <a:endParaRPr lang="en-US" dirty="0"/>
          </a:p>
        </p:txBody>
      </p:sp>
      <p:sp>
        <p:nvSpPr>
          <p:cNvPr id="3" name="Date Placeholder 2"/>
          <p:cNvSpPr>
            <a:spLocks noGrp="1"/>
          </p:cNvSpPr>
          <p:nvPr>
            <p:ph type="dt" sz="quarter" idx="1"/>
          </p:nvPr>
        </p:nvSpPr>
        <p:spPr bwMode="auto">
          <a:xfrm>
            <a:off x="3897313" y="0"/>
            <a:ext cx="2982912" cy="465138"/>
          </a:xfrm>
          <a:prstGeom prst="rect">
            <a:avLst/>
          </a:prstGeom>
          <a:noFill/>
          <a:ln w="9525">
            <a:noFill/>
            <a:miter lim="800000"/>
            <a:headEnd/>
            <a:tailEnd/>
          </a:ln>
        </p:spPr>
        <p:txBody>
          <a:bodyPr vert="horz" wrap="square" lIns="92436" tIns="46219" rIns="92436" bIns="46219" numCol="1" anchor="t" anchorCtr="0" compatLnSpc="1">
            <a:prstTxWarp prst="textNoShape">
              <a:avLst/>
            </a:prstTxWarp>
          </a:bodyPr>
          <a:lstStyle>
            <a:lvl1pPr algn="r" defTabSz="923925">
              <a:defRPr sz="1200">
                <a:solidFill>
                  <a:schemeClr val="tx1"/>
                </a:solidFill>
                <a:latin typeface="Calibri" pitchFamily="34" charset="0"/>
              </a:defRPr>
            </a:lvl1pPr>
          </a:lstStyle>
          <a:p>
            <a:fld id="{3BF7C7B5-275F-4D1F-9AB4-9255447DBC73}" type="datetimeFigureOut">
              <a:rPr lang="en-US"/>
              <a:pPr/>
              <a:t>06.03.2013</a:t>
            </a:fld>
            <a:endParaRPr lang="en-US" dirty="0"/>
          </a:p>
        </p:txBody>
      </p:sp>
      <p:sp>
        <p:nvSpPr>
          <p:cNvPr id="4" name="Footer Placeholder 3"/>
          <p:cNvSpPr>
            <a:spLocks noGrp="1"/>
          </p:cNvSpPr>
          <p:nvPr>
            <p:ph type="ftr" sz="quarter" idx="2"/>
          </p:nvPr>
        </p:nvSpPr>
        <p:spPr bwMode="auto">
          <a:xfrm>
            <a:off x="0" y="8829675"/>
            <a:ext cx="2982913" cy="465138"/>
          </a:xfrm>
          <a:prstGeom prst="rect">
            <a:avLst/>
          </a:prstGeom>
          <a:noFill/>
          <a:ln w="9525">
            <a:noFill/>
            <a:miter lim="800000"/>
            <a:headEnd/>
            <a:tailEnd/>
          </a:ln>
        </p:spPr>
        <p:txBody>
          <a:bodyPr vert="horz" wrap="square" lIns="92436" tIns="46219" rIns="92436" bIns="46219" numCol="1" anchor="b" anchorCtr="0" compatLnSpc="1">
            <a:prstTxWarp prst="textNoShape">
              <a:avLst/>
            </a:prstTxWarp>
          </a:bodyPr>
          <a:lstStyle>
            <a:lvl1pPr defTabSz="923925">
              <a:defRPr sz="1200">
                <a:solidFill>
                  <a:schemeClr val="tx1"/>
                </a:solidFill>
                <a:latin typeface="Calibri" pitchFamily="34" charset="0"/>
              </a:defRPr>
            </a:lvl1pPr>
          </a:lstStyle>
          <a:p>
            <a:endParaRPr lang="en-US" dirty="0"/>
          </a:p>
        </p:txBody>
      </p:sp>
      <p:sp>
        <p:nvSpPr>
          <p:cNvPr id="5" name="Slide Number Placeholder 4"/>
          <p:cNvSpPr>
            <a:spLocks noGrp="1"/>
          </p:cNvSpPr>
          <p:nvPr>
            <p:ph type="sldNum" sz="quarter" idx="3"/>
          </p:nvPr>
        </p:nvSpPr>
        <p:spPr bwMode="auto">
          <a:xfrm>
            <a:off x="3897313" y="8829675"/>
            <a:ext cx="2982912" cy="465138"/>
          </a:xfrm>
          <a:prstGeom prst="rect">
            <a:avLst/>
          </a:prstGeom>
          <a:noFill/>
          <a:ln w="9525">
            <a:noFill/>
            <a:miter lim="800000"/>
            <a:headEnd/>
            <a:tailEnd/>
          </a:ln>
        </p:spPr>
        <p:txBody>
          <a:bodyPr vert="horz" wrap="square" lIns="92436" tIns="46219" rIns="92436" bIns="46219" numCol="1" anchor="b" anchorCtr="0" compatLnSpc="1">
            <a:prstTxWarp prst="textNoShape">
              <a:avLst/>
            </a:prstTxWarp>
          </a:bodyPr>
          <a:lstStyle>
            <a:lvl1pPr algn="r" defTabSz="923925">
              <a:defRPr sz="1200">
                <a:solidFill>
                  <a:schemeClr val="tx1"/>
                </a:solidFill>
                <a:latin typeface="Calibri" pitchFamily="34" charset="0"/>
              </a:defRPr>
            </a:lvl1pPr>
          </a:lstStyle>
          <a:p>
            <a:fld id="{3DADE544-1278-4EDA-8870-0A169B9A6D6D}" type="slidenum">
              <a:rPr lang="en-US"/>
              <a:pPr/>
              <a:t>‹#›</a:t>
            </a:fld>
            <a:endParaRPr lang="en-US" dirty="0"/>
          </a:p>
        </p:txBody>
      </p:sp>
    </p:spTree>
    <p:extLst>
      <p:ext uri="{BB962C8B-B14F-4D97-AF65-F5344CB8AC3E}">
        <p14:creationId xmlns:p14="http://schemas.microsoft.com/office/powerpoint/2010/main" val="121324060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gif>
</file>

<file path=ppt/media/image16.jpeg>
</file>

<file path=ppt/media/image17.jpeg>
</file>

<file path=ppt/media/image18.png>
</file>

<file path=ppt/media/image19.png>
</file>

<file path=ppt/media/image2.png>
</file>

<file path=ppt/media/image20.png>
</file>

<file path=ppt/media/image21.png>
</file>

<file path=ppt/media/image22.jpeg>
</file>

<file path=ppt/media/image24.jpe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pn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jpeg>
</file>

<file path=ppt/media/image50.jpeg>
</file>

<file path=ppt/media/image51.jpeg>
</file>

<file path=ppt/media/image52.jpeg>
</file>

<file path=ppt/media/image53.jpeg>
</file>

<file path=ppt/media/image54.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2982913" cy="465138"/>
          </a:xfrm>
          <a:prstGeom prst="rect">
            <a:avLst/>
          </a:prstGeom>
          <a:noFill/>
          <a:ln w="9525">
            <a:noFill/>
            <a:miter lim="800000"/>
            <a:headEnd/>
            <a:tailEnd/>
          </a:ln>
        </p:spPr>
        <p:txBody>
          <a:bodyPr vert="horz" wrap="square" lIns="92436" tIns="46219" rIns="92436" bIns="46219" numCol="1" anchor="t" anchorCtr="0" compatLnSpc="1">
            <a:prstTxWarp prst="textNoShape">
              <a:avLst/>
            </a:prstTxWarp>
          </a:bodyPr>
          <a:lstStyle>
            <a:lvl1pPr defTabSz="923925">
              <a:defRPr sz="1200">
                <a:solidFill>
                  <a:schemeClr val="tx1"/>
                </a:solidFill>
                <a:latin typeface="Calibri" pitchFamily="34" charset="0"/>
              </a:defRPr>
            </a:lvl1pPr>
          </a:lstStyle>
          <a:p>
            <a:endParaRPr lang="en-US" dirty="0"/>
          </a:p>
        </p:txBody>
      </p:sp>
      <p:sp>
        <p:nvSpPr>
          <p:cNvPr id="3" name="Date Placeholder 2"/>
          <p:cNvSpPr>
            <a:spLocks noGrp="1"/>
          </p:cNvSpPr>
          <p:nvPr>
            <p:ph type="dt" idx="1"/>
          </p:nvPr>
        </p:nvSpPr>
        <p:spPr bwMode="auto">
          <a:xfrm>
            <a:off x="3897313" y="0"/>
            <a:ext cx="2982912" cy="465138"/>
          </a:xfrm>
          <a:prstGeom prst="rect">
            <a:avLst/>
          </a:prstGeom>
          <a:noFill/>
          <a:ln w="9525">
            <a:noFill/>
            <a:miter lim="800000"/>
            <a:headEnd/>
            <a:tailEnd/>
          </a:ln>
        </p:spPr>
        <p:txBody>
          <a:bodyPr vert="horz" wrap="square" lIns="92436" tIns="46219" rIns="92436" bIns="46219" numCol="1" anchor="t" anchorCtr="0" compatLnSpc="1">
            <a:prstTxWarp prst="textNoShape">
              <a:avLst/>
            </a:prstTxWarp>
          </a:bodyPr>
          <a:lstStyle>
            <a:lvl1pPr algn="r" defTabSz="923925">
              <a:defRPr sz="1200">
                <a:solidFill>
                  <a:schemeClr val="tx1"/>
                </a:solidFill>
                <a:latin typeface="Calibri" pitchFamily="34" charset="0"/>
              </a:defRPr>
            </a:lvl1pPr>
          </a:lstStyle>
          <a:p>
            <a:fld id="{9B46F231-FB2B-4655-A644-E2477325E686}" type="datetimeFigureOut">
              <a:rPr lang="en-US"/>
              <a:pPr/>
              <a:t>06.03.2013</a:t>
            </a:fld>
            <a:endParaRPr lang="en-US" dirty="0"/>
          </a:p>
        </p:txBody>
      </p:sp>
      <p:sp>
        <p:nvSpPr>
          <p:cNvPr id="4" name="Slide Image Placeholder 3"/>
          <p:cNvSpPr>
            <a:spLocks noGrp="1" noRot="1" noChangeAspect="1"/>
          </p:cNvSpPr>
          <p:nvPr>
            <p:ph type="sldImg" idx="2"/>
          </p:nvPr>
        </p:nvSpPr>
        <p:spPr>
          <a:xfrm>
            <a:off x="1117600" y="696913"/>
            <a:ext cx="4648200" cy="348615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bwMode="auto">
          <a:xfrm>
            <a:off x="687388" y="4416425"/>
            <a:ext cx="5507037" cy="4183063"/>
          </a:xfrm>
          <a:prstGeom prst="rect">
            <a:avLst/>
          </a:prstGeom>
          <a:noFill/>
          <a:ln w="9525">
            <a:noFill/>
            <a:miter lim="800000"/>
            <a:headEnd/>
            <a:tailEnd/>
          </a:ln>
        </p:spPr>
        <p:txBody>
          <a:bodyPr vert="horz" wrap="square" lIns="92436" tIns="46219" rIns="92436" bIns="46219"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bwMode="auto">
          <a:xfrm>
            <a:off x="0" y="8829675"/>
            <a:ext cx="2982913" cy="465138"/>
          </a:xfrm>
          <a:prstGeom prst="rect">
            <a:avLst/>
          </a:prstGeom>
          <a:noFill/>
          <a:ln w="9525">
            <a:noFill/>
            <a:miter lim="800000"/>
            <a:headEnd/>
            <a:tailEnd/>
          </a:ln>
        </p:spPr>
        <p:txBody>
          <a:bodyPr vert="horz" wrap="square" lIns="92436" tIns="46219" rIns="92436" bIns="46219" numCol="1" anchor="b" anchorCtr="0" compatLnSpc="1">
            <a:prstTxWarp prst="textNoShape">
              <a:avLst/>
            </a:prstTxWarp>
          </a:bodyPr>
          <a:lstStyle>
            <a:lvl1pPr defTabSz="923925">
              <a:defRPr sz="1200">
                <a:solidFill>
                  <a:schemeClr val="tx1"/>
                </a:solidFill>
                <a:latin typeface="Calibri" pitchFamily="34" charset="0"/>
              </a:defRPr>
            </a:lvl1pPr>
          </a:lstStyle>
          <a:p>
            <a:endParaRPr lang="en-US" dirty="0"/>
          </a:p>
        </p:txBody>
      </p:sp>
      <p:sp>
        <p:nvSpPr>
          <p:cNvPr id="7" name="Slide Number Placeholder 6"/>
          <p:cNvSpPr>
            <a:spLocks noGrp="1"/>
          </p:cNvSpPr>
          <p:nvPr>
            <p:ph type="sldNum" sz="quarter" idx="5"/>
          </p:nvPr>
        </p:nvSpPr>
        <p:spPr bwMode="auto">
          <a:xfrm>
            <a:off x="3897313" y="8829675"/>
            <a:ext cx="2982912" cy="465138"/>
          </a:xfrm>
          <a:prstGeom prst="rect">
            <a:avLst/>
          </a:prstGeom>
          <a:noFill/>
          <a:ln w="9525">
            <a:noFill/>
            <a:miter lim="800000"/>
            <a:headEnd/>
            <a:tailEnd/>
          </a:ln>
        </p:spPr>
        <p:txBody>
          <a:bodyPr vert="horz" wrap="square" lIns="92436" tIns="46219" rIns="92436" bIns="46219" numCol="1" anchor="b" anchorCtr="0" compatLnSpc="1">
            <a:prstTxWarp prst="textNoShape">
              <a:avLst/>
            </a:prstTxWarp>
          </a:bodyPr>
          <a:lstStyle>
            <a:lvl1pPr algn="r" defTabSz="923925">
              <a:defRPr sz="1200">
                <a:solidFill>
                  <a:schemeClr val="tx1"/>
                </a:solidFill>
                <a:latin typeface="Calibri" pitchFamily="34" charset="0"/>
              </a:defRPr>
            </a:lvl1pPr>
          </a:lstStyle>
          <a:p>
            <a:fld id="{6FB4F6EA-423E-42DF-9292-215E7D886C4E}" type="slidenum">
              <a:rPr lang="en-US"/>
              <a:pPr/>
              <a:t>‹#›</a:t>
            </a:fld>
            <a:endParaRPr lang="en-US" dirty="0"/>
          </a:p>
        </p:txBody>
      </p:sp>
    </p:spTree>
    <p:extLst>
      <p:ext uri="{BB962C8B-B14F-4D97-AF65-F5344CB8AC3E}">
        <p14:creationId xmlns:p14="http://schemas.microsoft.com/office/powerpoint/2010/main" val="398520194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5</a:t>
            </a:fld>
            <a:endParaRPr lang="en-US" dirty="0"/>
          </a:p>
        </p:txBody>
      </p:sp>
    </p:spTree>
    <p:extLst>
      <p:ext uri="{BB962C8B-B14F-4D97-AF65-F5344CB8AC3E}">
        <p14:creationId xmlns:p14="http://schemas.microsoft.com/office/powerpoint/2010/main" val="2499651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19EEA578-17BD-4465-B0BA-10AE59C7EC2E}" type="slidenum">
              <a:rPr lang="en-US"/>
              <a:pPr/>
              <a:t>35</a:t>
            </a:fld>
            <a:r>
              <a:rPr lang="en-US" dirty="0"/>
              <a:t>##</a:t>
            </a:r>
          </a:p>
        </p:txBody>
      </p:sp>
      <p:sp>
        <p:nvSpPr>
          <p:cNvPr id="465922" name="Rectangle 2"/>
          <p:cNvSpPr>
            <a:spLocks noGrp="1" noRot="1" noChangeAspect="1" noChangeArrowheads="1" noTextEdit="1"/>
          </p:cNvSpPr>
          <p:nvPr>
            <p:ph type="sldImg"/>
          </p:nvPr>
        </p:nvSpPr>
        <p:spPr>
          <a:ln/>
        </p:spPr>
      </p:sp>
      <p:sp>
        <p:nvSpPr>
          <p:cNvPr id="46592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17013758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12830A27-D02A-40CA-809E-AC61EE934F3E}" type="slidenum">
              <a:rPr lang="en-US"/>
              <a:pPr/>
              <a:t>38</a:t>
            </a:fld>
            <a:r>
              <a:rPr lang="en-US" dirty="0"/>
              <a:t>##</a:t>
            </a:r>
          </a:p>
        </p:txBody>
      </p:sp>
      <p:sp>
        <p:nvSpPr>
          <p:cNvPr id="468994" name="Rectangle 2"/>
          <p:cNvSpPr>
            <a:spLocks noGrp="1" noRot="1" noChangeAspect="1" noChangeArrowheads="1" noTextEdit="1"/>
          </p:cNvSpPr>
          <p:nvPr>
            <p:ph type="sldImg"/>
          </p:nvPr>
        </p:nvSpPr>
        <p:spPr>
          <a:ln/>
        </p:spPr>
      </p:sp>
      <p:sp>
        <p:nvSpPr>
          <p:cNvPr id="468995"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25570053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7451A438-EB3B-4944-9695-972E1DFC4FE6}" type="slidenum">
              <a:rPr lang="en-US"/>
              <a:pPr/>
              <a:t>41</a:t>
            </a:fld>
            <a:r>
              <a:rPr lang="en-US" dirty="0"/>
              <a:t>##</a:t>
            </a:r>
          </a:p>
        </p:txBody>
      </p:sp>
      <p:sp>
        <p:nvSpPr>
          <p:cNvPr id="431106" name="Rectangle 2"/>
          <p:cNvSpPr>
            <a:spLocks noGrp="1" noRot="1" noChangeAspect="1" noChangeArrowheads="1" noTextEdit="1"/>
          </p:cNvSpPr>
          <p:nvPr>
            <p:ph type="sldImg"/>
          </p:nvPr>
        </p:nvSpPr>
        <p:spPr>
          <a:ln/>
        </p:spPr>
      </p:sp>
      <p:sp>
        <p:nvSpPr>
          <p:cNvPr id="431107"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36167211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36D93346-BBAD-42F8-8685-A539306AC997}" type="slidenum">
              <a:rPr lang="en-US"/>
              <a:pPr/>
              <a:t>47</a:t>
            </a:fld>
            <a:r>
              <a:rPr lang="en-US" dirty="0"/>
              <a:t>##</a:t>
            </a:r>
          </a:p>
        </p:txBody>
      </p:sp>
      <p:sp>
        <p:nvSpPr>
          <p:cNvPr id="524290" name="Rectangle 2"/>
          <p:cNvSpPr>
            <a:spLocks noGrp="1" noRot="1" noChangeAspect="1" noChangeArrowheads="1" noTextEdit="1"/>
          </p:cNvSpPr>
          <p:nvPr>
            <p:ph type="sldImg"/>
          </p:nvPr>
        </p:nvSpPr>
        <p:spPr>
          <a:xfrm>
            <a:off x="1117600" y="698500"/>
            <a:ext cx="4646613" cy="3484563"/>
          </a:xfrm>
          <a:ln/>
        </p:spPr>
      </p:sp>
      <p:sp>
        <p:nvSpPr>
          <p:cNvPr id="524291"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1210511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EFDD0801-F694-4D57-BE37-ED191ADD23C7}" type="slidenum">
              <a:rPr lang="en-US"/>
              <a:pPr/>
              <a:t>48</a:t>
            </a:fld>
            <a:r>
              <a:rPr lang="en-US" dirty="0"/>
              <a:t>##</a:t>
            </a:r>
          </a:p>
        </p:txBody>
      </p:sp>
      <p:sp>
        <p:nvSpPr>
          <p:cNvPr id="437250" name="Rectangle 2"/>
          <p:cNvSpPr>
            <a:spLocks noGrp="1" noRot="1" noChangeAspect="1" noChangeArrowheads="1" noTextEdit="1"/>
          </p:cNvSpPr>
          <p:nvPr>
            <p:ph type="sldImg"/>
          </p:nvPr>
        </p:nvSpPr>
        <p:spPr>
          <a:ln/>
        </p:spPr>
      </p:sp>
      <p:sp>
        <p:nvSpPr>
          <p:cNvPr id="437251"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7266275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DC09AB75-347D-461E-BF13-2253F848F60D}" type="slidenum">
              <a:rPr lang="en-US"/>
              <a:pPr/>
              <a:t>49</a:t>
            </a:fld>
            <a:r>
              <a:rPr lang="en-US" dirty="0"/>
              <a:t>##</a:t>
            </a:r>
          </a:p>
        </p:txBody>
      </p:sp>
      <p:sp>
        <p:nvSpPr>
          <p:cNvPr id="484354" name="Rectangle 2"/>
          <p:cNvSpPr>
            <a:spLocks noGrp="1" noRot="1" noChangeAspect="1" noChangeArrowheads="1" noTextEdit="1"/>
          </p:cNvSpPr>
          <p:nvPr>
            <p:ph type="sldImg"/>
          </p:nvPr>
        </p:nvSpPr>
        <p:spPr>
          <a:ln/>
        </p:spPr>
      </p:sp>
      <p:sp>
        <p:nvSpPr>
          <p:cNvPr id="484355"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13077844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659B03DD-A318-422E-B36B-24FACAAC1563}" type="slidenum">
              <a:rPr lang="en-US"/>
              <a:pPr/>
              <a:t>50</a:t>
            </a:fld>
            <a:r>
              <a:rPr lang="en-US" dirty="0"/>
              <a:t>##</a:t>
            </a:r>
          </a:p>
        </p:txBody>
      </p:sp>
      <p:sp>
        <p:nvSpPr>
          <p:cNvPr id="486402" name="Rectangle 2"/>
          <p:cNvSpPr>
            <a:spLocks noGrp="1" noRot="1" noChangeAspect="1" noChangeArrowheads="1" noTextEdit="1"/>
          </p:cNvSpPr>
          <p:nvPr>
            <p:ph type="sldImg"/>
          </p:nvPr>
        </p:nvSpPr>
        <p:spPr>
          <a:ln/>
        </p:spPr>
      </p:sp>
      <p:sp>
        <p:nvSpPr>
          <p:cNvPr id="48640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23844125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C28E848E-D8EB-4786-A693-0CC706C068F9}" type="slidenum">
              <a:rPr lang="en-US"/>
              <a:pPr/>
              <a:t>54</a:t>
            </a:fld>
            <a:r>
              <a:rPr lang="en-US" dirty="0"/>
              <a:t>##</a:t>
            </a:r>
          </a:p>
        </p:txBody>
      </p:sp>
      <p:sp>
        <p:nvSpPr>
          <p:cNvPr id="532482" name="Rectangle 2"/>
          <p:cNvSpPr>
            <a:spLocks noGrp="1" noRot="1" noChangeAspect="1" noChangeArrowheads="1" noTextEdit="1"/>
          </p:cNvSpPr>
          <p:nvPr>
            <p:ph type="sldImg"/>
          </p:nvPr>
        </p:nvSpPr>
        <p:spPr>
          <a:xfrm>
            <a:off x="1117600" y="698500"/>
            <a:ext cx="4646613" cy="3484563"/>
          </a:xfrm>
          <a:ln/>
        </p:spPr>
      </p:sp>
      <p:sp>
        <p:nvSpPr>
          <p:cNvPr id="53248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41368530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D5E558BA-3232-4E7B-BCA7-E32CA9FB7BCE}" type="slidenum">
              <a:rPr lang="en-US"/>
              <a:pPr/>
              <a:t>56</a:t>
            </a:fld>
            <a:r>
              <a:rPr lang="en-US" dirty="0"/>
              <a:t>##</a:t>
            </a:r>
          </a:p>
        </p:txBody>
      </p:sp>
      <p:sp>
        <p:nvSpPr>
          <p:cNvPr id="526338" name="Rectangle 2"/>
          <p:cNvSpPr>
            <a:spLocks noGrp="1" noRot="1" noChangeAspect="1" noChangeArrowheads="1" noTextEdit="1"/>
          </p:cNvSpPr>
          <p:nvPr>
            <p:ph type="sldImg"/>
          </p:nvPr>
        </p:nvSpPr>
        <p:spPr>
          <a:xfrm>
            <a:off x="1117600" y="698500"/>
            <a:ext cx="4646613" cy="3484563"/>
          </a:xfrm>
          <a:ln/>
        </p:spPr>
      </p:sp>
      <p:sp>
        <p:nvSpPr>
          <p:cNvPr id="526339"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18646267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2B0F51EF-462A-4ACA-B3A0-8F564F489D97}" type="slidenum">
              <a:rPr lang="en-US"/>
              <a:pPr/>
              <a:t>57</a:t>
            </a:fld>
            <a:r>
              <a:rPr lang="en-US" dirty="0"/>
              <a:t>##</a:t>
            </a:r>
          </a:p>
        </p:txBody>
      </p:sp>
      <p:sp>
        <p:nvSpPr>
          <p:cNvPr id="503810" name="Rectangle 2"/>
          <p:cNvSpPr>
            <a:spLocks noGrp="1" noRot="1" noChangeAspect="1" noChangeArrowheads="1" noTextEdit="1"/>
          </p:cNvSpPr>
          <p:nvPr>
            <p:ph type="sldImg"/>
          </p:nvPr>
        </p:nvSpPr>
        <p:spPr>
          <a:ln/>
        </p:spPr>
      </p:sp>
      <p:sp>
        <p:nvSpPr>
          <p:cNvPr id="503811"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1867953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6</a:t>
            </a:fld>
            <a:endParaRPr lang="en-US" dirty="0"/>
          </a:p>
        </p:txBody>
      </p:sp>
    </p:spTree>
    <p:extLst>
      <p:ext uri="{BB962C8B-B14F-4D97-AF65-F5344CB8AC3E}">
        <p14:creationId xmlns:p14="http://schemas.microsoft.com/office/powerpoint/2010/main" val="8124249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BC8D37AD-7A62-492F-9494-75F2B905FA5D}" type="slidenum">
              <a:rPr lang="en-US"/>
              <a:pPr/>
              <a:t>58</a:t>
            </a:fld>
            <a:r>
              <a:rPr lang="en-US" dirty="0"/>
              <a:t>##</a:t>
            </a:r>
          </a:p>
        </p:txBody>
      </p:sp>
      <p:sp>
        <p:nvSpPr>
          <p:cNvPr id="491522" name="Rectangle 2"/>
          <p:cNvSpPr>
            <a:spLocks noGrp="1" noRot="1" noChangeAspect="1" noChangeArrowheads="1" noTextEdit="1"/>
          </p:cNvSpPr>
          <p:nvPr>
            <p:ph type="sldImg"/>
          </p:nvPr>
        </p:nvSpPr>
        <p:spPr>
          <a:xfrm>
            <a:off x="1119188" y="700088"/>
            <a:ext cx="4643437" cy="3481387"/>
          </a:xfrm>
          <a:ln/>
        </p:spPr>
      </p:sp>
      <p:sp>
        <p:nvSpPr>
          <p:cNvPr id="491523" name="Rectangle 3"/>
          <p:cNvSpPr>
            <a:spLocks noGrp="1" noChangeArrowheads="1"/>
          </p:cNvSpPr>
          <p:nvPr>
            <p:ph type="body" idx="1"/>
          </p:nvPr>
        </p:nvSpPr>
        <p:spPr>
          <a:xfrm>
            <a:off x="917165" y="4415321"/>
            <a:ext cx="5047484" cy="4181722"/>
          </a:xfrm>
        </p:spPr>
        <p:txBody>
          <a:bodyPr/>
          <a:lstStyle/>
          <a:p>
            <a:endParaRPr lang="bg-BG"/>
          </a:p>
        </p:txBody>
      </p:sp>
    </p:spTree>
    <p:extLst>
      <p:ext uri="{BB962C8B-B14F-4D97-AF65-F5344CB8AC3E}">
        <p14:creationId xmlns:p14="http://schemas.microsoft.com/office/powerpoint/2010/main" val="14388952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E7EB566C-65B0-4242-B12C-38E42A61CB72}" type="slidenum">
              <a:rPr lang="en-US"/>
              <a:pPr/>
              <a:t>59</a:t>
            </a:fld>
            <a:r>
              <a:rPr lang="en-US" dirty="0"/>
              <a:t>##</a:t>
            </a:r>
          </a:p>
        </p:txBody>
      </p:sp>
      <p:sp>
        <p:nvSpPr>
          <p:cNvPr id="534530" name="Rectangle 2"/>
          <p:cNvSpPr>
            <a:spLocks noGrp="1" noRot="1" noChangeAspect="1" noChangeArrowheads="1" noTextEdit="1"/>
          </p:cNvSpPr>
          <p:nvPr>
            <p:ph type="sldImg"/>
          </p:nvPr>
        </p:nvSpPr>
        <p:spPr>
          <a:xfrm>
            <a:off x="1119188" y="700088"/>
            <a:ext cx="4643437" cy="3481387"/>
          </a:xfrm>
          <a:ln/>
        </p:spPr>
      </p:sp>
      <p:sp>
        <p:nvSpPr>
          <p:cNvPr id="534531" name="Rectangle 3"/>
          <p:cNvSpPr>
            <a:spLocks noGrp="1" noChangeArrowheads="1"/>
          </p:cNvSpPr>
          <p:nvPr>
            <p:ph type="body" idx="1"/>
          </p:nvPr>
        </p:nvSpPr>
        <p:spPr>
          <a:xfrm>
            <a:off x="917165" y="4415321"/>
            <a:ext cx="5047484" cy="4181722"/>
          </a:xfrm>
        </p:spPr>
        <p:txBody>
          <a:bodyPr/>
          <a:lstStyle/>
          <a:p>
            <a:endParaRPr lang="bg-BG"/>
          </a:p>
        </p:txBody>
      </p:sp>
    </p:spTree>
    <p:extLst>
      <p:ext uri="{BB962C8B-B14F-4D97-AF65-F5344CB8AC3E}">
        <p14:creationId xmlns:p14="http://schemas.microsoft.com/office/powerpoint/2010/main" val="13770301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6B4F96F3-589E-4A97-BFB7-E621058021F7}" type="slidenum">
              <a:rPr lang="en-US"/>
              <a:pPr/>
              <a:t>60</a:t>
            </a:fld>
            <a:r>
              <a:rPr lang="en-US" dirty="0"/>
              <a:t>##</a:t>
            </a:r>
          </a:p>
        </p:txBody>
      </p:sp>
      <p:sp>
        <p:nvSpPr>
          <p:cNvPr id="495618" name="Rectangle 2"/>
          <p:cNvSpPr>
            <a:spLocks noGrp="1" noRot="1" noChangeAspect="1" noChangeArrowheads="1" noTextEdit="1"/>
          </p:cNvSpPr>
          <p:nvPr>
            <p:ph type="sldImg"/>
          </p:nvPr>
        </p:nvSpPr>
        <p:spPr>
          <a:xfrm>
            <a:off x="1119188" y="700088"/>
            <a:ext cx="4643437" cy="3481387"/>
          </a:xfrm>
          <a:ln/>
        </p:spPr>
      </p:sp>
      <p:sp>
        <p:nvSpPr>
          <p:cNvPr id="495619" name="Rectangle 3"/>
          <p:cNvSpPr>
            <a:spLocks noGrp="1" noChangeArrowheads="1"/>
          </p:cNvSpPr>
          <p:nvPr>
            <p:ph type="body" idx="1"/>
          </p:nvPr>
        </p:nvSpPr>
        <p:spPr>
          <a:xfrm>
            <a:off x="917165" y="4415321"/>
            <a:ext cx="5047484" cy="4181722"/>
          </a:xfrm>
        </p:spPr>
        <p:txBody>
          <a:bodyPr/>
          <a:lstStyle/>
          <a:p>
            <a:endParaRPr lang="bg-BG"/>
          </a:p>
        </p:txBody>
      </p:sp>
    </p:spTree>
    <p:extLst>
      <p:ext uri="{BB962C8B-B14F-4D97-AF65-F5344CB8AC3E}">
        <p14:creationId xmlns:p14="http://schemas.microsoft.com/office/powerpoint/2010/main" val="836144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E3057593-DCDA-454C-B6D3-F8C052E3CFFD}" type="slidenum">
              <a:rPr lang="en-US"/>
              <a:pPr/>
              <a:t>61</a:t>
            </a:fld>
            <a:r>
              <a:rPr lang="en-US" dirty="0"/>
              <a:t>##</a:t>
            </a:r>
          </a:p>
        </p:txBody>
      </p:sp>
      <p:sp>
        <p:nvSpPr>
          <p:cNvPr id="536578" name="Rectangle 2"/>
          <p:cNvSpPr>
            <a:spLocks noGrp="1" noRot="1" noChangeAspect="1" noChangeArrowheads="1" noTextEdit="1"/>
          </p:cNvSpPr>
          <p:nvPr>
            <p:ph type="sldImg"/>
          </p:nvPr>
        </p:nvSpPr>
        <p:spPr>
          <a:xfrm>
            <a:off x="1117600" y="698500"/>
            <a:ext cx="4646613" cy="3484563"/>
          </a:xfrm>
          <a:ln/>
        </p:spPr>
      </p:sp>
      <p:sp>
        <p:nvSpPr>
          <p:cNvPr id="536579"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8776366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5C855979-81E2-4608-BCFA-85C8CAAE2DA8}" type="slidenum">
              <a:rPr lang="en-US"/>
              <a:pPr/>
              <a:t>62</a:t>
            </a:fld>
            <a:r>
              <a:rPr lang="en-US" dirty="0"/>
              <a:t>##</a:t>
            </a:r>
          </a:p>
        </p:txBody>
      </p:sp>
      <p:sp>
        <p:nvSpPr>
          <p:cNvPr id="501762" name="Rectangle 2"/>
          <p:cNvSpPr>
            <a:spLocks noGrp="1" noRot="1" noChangeAspect="1" noChangeArrowheads="1" noTextEdit="1"/>
          </p:cNvSpPr>
          <p:nvPr>
            <p:ph type="sldImg"/>
          </p:nvPr>
        </p:nvSpPr>
        <p:spPr>
          <a:xfrm>
            <a:off x="1119188" y="700088"/>
            <a:ext cx="4643437" cy="3481387"/>
          </a:xfrm>
          <a:ln/>
        </p:spPr>
      </p:sp>
      <p:sp>
        <p:nvSpPr>
          <p:cNvPr id="501763" name="Rectangle 3"/>
          <p:cNvSpPr>
            <a:spLocks noGrp="1" noChangeArrowheads="1"/>
          </p:cNvSpPr>
          <p:nvPr>
            <p:ph type="body" idx="1"/>
          </p:nvPr>
        </p:nvSpPr>
        <p:spPr>
          <a:xfrm>
            <a:off x="917165" y="4415321"/>
            <a:ext cx="5047484" cy="4181722"/>
          </a:xfrm>
        </p:spPr>
        <p:txBody>
          <a:bodyPr/>
          <a:lstStyle/>
          <a:p>
            <a:endParaRPr lang="bg-BG"/>
          </a:p>
        </p:txBody>
      </p:sp>
    </p:spTree>
    <p:extLst>
      <p:ext uri="{BB962C8B-B14F-4D97-AF65-F5344CB8AC3E}">
        <p14:creationId xmlns:p14="http://schemas.microsoft.com/office/powerpoint/2010/main" val="12143296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AC57712C-29FF-400E-952B-194A29DEF58D}" type="slidenum">
              <a:rPr lang="en-US"/>
              <a:pPr/>
              <a:t>63</a:t>
            </a:fld>
            <a:r>
              <a:rPr lang="en-US" dirty="0"/>
              <a:t>##</a:t>
            </a:r>
          </a:p>
        </p:txBody>
      </p:sp>
      <p:sp>
        <p:nvSpPr>
          <p:cNvPr id="528386" name="Rectangle 2"/>
          <p:cNvSpPr>
            <a:spLocks noGrp="1" noRot="1" noChangeAspect="1" noChangeArrowheads="1" noTextEdit="1"/>
          </p:cNvSpPr>
          <p:nvPr>
            <p:ph type="sldImg"/>
          </p:nvPr>
        </p:nvSpPr>
        <p:spPr>
          <a:xfrm>
            <a:off x="1117600" y="698500"/>
            <a:ext cx="4646613" cy="3484563"/>
          </a:xfrm>
          <a:ln/>
        </p:spPr>
      </p:sp>
      <p:sp>
        <p:nvSpPr>
          <p:cNvPr id="528387"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694949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8</a:t>
            </a:fld>
            <a:endParaRPr lang="en-US" dirty="0"/>
          </a:p>
        </p:txBody>
      </p:sp>
    </p:spTree>
    <p:extLst>
      <p:ext uri="{BB962C8B-B14F-4D97-AF65-F5344CB8AC3E}">
        <p14:creationId xmlns:p14="http://schemas.microsoft.com/office/powerpoint/2010/main" val="9893047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10</a:t>
            </a:fld>
            <a:endParaRPr lang="en-US" dirty="0"/>
          </a:p>
        </p:txBody>
      </p:sp>
    </p:spTree>
    <p:extLst>
      <p:ext uri="{BB962C8B-B14F-4D97-AF65-F5344CB8AC3E}">
        <p14:creationId xmlns:p14="http://schemas.microsoft.com/office/powerpoint/2010/main" val="468660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14</a:t>
            </a:fld>
            <a:endParaRPr lang="en-US" dirty="0"/>
          </a:p>
        </p:txBody>
      </p:sp>
    </p:spTree>
    <p:extLst>
      <p:ext uri="{BB962C8B-B14F-4D97-AF65-F5344CB8AC3E}">
        <p14:creationId xmlns:p14="http://schemas.microsoft.com/office/powerpoint/2010/main" val="948811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16</a:t>
            </a:fld>
            <a:endParaRPr lang="en-US" dirty="0"/>
          </a:p>
        </p:txBody>
      </p:sp>
    </p:spTree>
    <p:extLst>
      <p:ext uri="{BB962C8B-B14F-4D97-AF65-F5344CB8AC3E}">
        <p14:creationId xmlns:p14="http://schemas.microsoft.com/office/powerpoint/2010/main" val="1564208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21</a:t>
            </a:fld>
            <a:endParaRPr lang="en-US" dirty="0"/>
          </a:p>
        </p:txBody>
      </p:sp>
    </p:spTree>
    <p:extLst>
      <p:ext uri="{BB962C8B-B14F-4D97-AF65-F5344CB8AC3E}">
        <p14:creationId xmlns:p14="http://schemas.microsoft.com/office/powerpoint/2010/main" val="173272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22</a:t>
            </a:fld>
            <a:endParaRPr lang="en-US" dirty="0"/>
          </a:p>
        </p:txBody>
      </p:sp>
    </p:spTree>
    <p:extLst>
      <p:ext uri="{BB962C8B-B14F-4D97-AF65-F5344CB8AC3E}">
        <p14:creationId xmlns:p14="http://schemas.microsoft.com/office/powerpoint/2010/main" val="27267707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27</a:t>
            </a:fld>
            <a:endParaRPr lang="en-US" dirty="0"/>
          </a:p>
        </p:txBody>
      </p:sp>
    </p:spTree>
    <p:extLst>
      <p:ext uri="{BB962C8B-B14F-4D97-AF65-F5344CB8AC3E}">
        <p14:creationId xmlns:p14="http://schemas.microsoft.com/office/powerpoint/2010/main" val="2606106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mvccourse.telerik.com/" TargetMode="External"/><Relationship Id="rId13" Type="http://schemas.openxmlformats.org/officeDocument/2006/relationships/hyperlink" Target="http://algoacademy.telerik.com/" TargetMode="External"/><Relationship Id="rId18" Type="http://schemas.openxmlformats.org/officeDocument/2006/relationships/hyperlink" Target="http://www.minkov.it/" TargetMode="External"/><Relationship Id="rId3" Type="http://schemas.openxmlformats.org/officeDocument/2006/relationships/hyperlink" Target="http://kursove-uroci-knigi-obuchenie-programirane-web-design-csharp.info/" TargetMode="External"/><Relationship Id="rId7" Type="http://schemas.openxmlformats.org/officeDocument/2006/relationships/hyperlink" Target="http://schoolacademy.telerik.com/" TargetMode="External"/><Relationship Id="rId12" Type="http://schemas.openxmlformats.org/officeDocument/2006/relationships/hyperlink" Target="http://codecourse.telerik.com/" TargetMode="External"/><Relationship Id="rId17" Type="http://schemas.openxmlformats.org/officeDocument/2006/relationships/hyperlink" Target="http://www.introprogramming.info/" TargetMode="External"/><Relationship Id="rId2" Type="http://schemas.openxmlformats.org/officeDocument/2006/relationships/hyperlink" Target="http://forums.academy.telerik.com/" TargetMode="External"/><Relationship Id="rId16" Type="http://schemas.openxmlformats.org/officeDocument/2006/relationships/hyperlink" Target="http://mobiledevcourse.telerik.com/" TargetMode="External"/><Relationship Id="rId20" Type="http://schemas.openxmlformats.org/officeDocument/2006/relationships/hyperlink" Target="http://csharpfundamentals.telerik.com/" TargetMode="External"/><Relationship Id="rId1" Type="http://schemas.openxmlformats.org/officeDocument/2006/relationships/slideMaster" Target="../slideMasters/slideMaster1.xml"/><Relationship Id="rId6" Type="http://schemas.openxmlformats.org/officeDocument/2006/relationships/hyperlink" Target="http://html5course.telerik.com/" TargetMode="External"/><Relationship Id="rId11" Type="http://schemas.openxmlformats.org/officeDocument/2006/relationships/hyperlink" Target="http://www.nakov.com/" TargetMode="External"/><Relationship Id="rId5" Type="http://schemas.openxmlformats.org/officeDocument/2006/relationships/hyperlink" Target="http://seocourse.telerik.com/" TargetMode="External"/><Relationship Id="rId15" Type="http://schemas.openxmlformats.org/officeDocument/2006/relationships/hyperlink" Target="http://academy.telerik.com/" TargetMode="External"/><Relationship Id="rId10" Type="http://schemas.openxmlformats.org/officeDocument/2006/relationships/hyperlink" Target="http://www.bgcoder.com/" TargetMode="External"/><Relationship Id="rId19" Type="http://schemas.openxmlformats.org/officeDocument/2006/relationships/hyperlink" Target="http://www.nikolay.it/" TargetMode="External"/><Relationship Id="rId4" Type="http://schemas.openxmlformats.org/officeDocument/2006/relationships/hyperlink" Target="http://www.telerik-kids.com/" TargetMode="External"/><Relationship Id="rId9" Type="http://schemas.openxmlformats.org/officeDocument/2006/relationships/hyperlink" Target="http://clouddevcourse.telerik.com/" TargetMode="External"/><Relationship Id="rId14" Type="http://schemas.openxmlformats.org/officeDocument/2006/relationships/hyperlink" Target="http://aspnetcourse.telerik.com/" TargetMode="Externa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telerik.com/"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spTree>
      <p:nvGrpSpPr>
        <p:cNvPr id="1" name=""/>
        <p:cNvGrpSpPr/>
        <p:nvPr/>
      </p:nvGrpSpPr>
      <p:grpSpPr>
        <a:xfrm>
          <a:off x="0" y="0"/>
          <a:ext cx="0" cy="0"/>
          <a:chOff x="0" y="0"/>
          <a:chExt cx="0" cy="0"/>
        </a:xfrm>
      </p:grpSpPr>
      <p:sp>
        <p:nvSpPr>
          <p:cNvPr id="6" name="Title 8"/>
          <p:cNvSpPr>
            <a:spLocks noGrp="1"/>
          </p:cNvSpPr>
          <p:nvPr>
            <p:ph type="ctrTitle" hasCustomPrompt="1"/>
          </p:nvPr>
        </p:nvSpPr>
        <p:spPr>
          <a:xfrm>
            <a:off x="457200" y="1524000"/>
            <a:ext cx="8229600" cy="1524000"/>
          </a:xfrm>
          <a:prstGeom prst="rect">
            <a:avLst/>
          </a:prstGeom>
        </p:spPr>
        <p:txBody>
          <a:bodyPr tIns="0" bIns="0" anchor="b" anchorCtr="0"/>
          <a:lstStyle>
            <a:lvl1pPr algn="r">
              <a:lnSpc>
                <a:spcPts val="5600"/>
              </a:lnSpc>
              <a:defRPr sz="5400" cap="none" baseline="0">
                <a:solidFill>
                  <a:srgbClr val="D4FF5B"/>
                </a:solidFill>
                <a:effectLst>
                  <a:outerShdw blurRad="30000" dist="30000" dir="2700000" algn="tl" rotWithShape="0">
                    <a:schemeClr val="bg2">
                      <a:shade val="45000"/>
                      <a:satMod val="150000"/>
                      <a:alpha val="90000"/>
                    </a:schemeClr>
                  </a:outerShdw>
                  <a:reflection blurRad="12000" stA="20000" endPos="50000" dist="12700" dir="5400000" sy="-100000" algn="bl" rotWithShape="0"/>
                </a:effectLst>
              </a:defRPr>
            </a:lvl1pPr>
          </a:lstStyle>
          <a:p>
            <a:r>
              <a:rPr lang="en-US" dirty="0" smtClean="0"/>
              <a:t>Presentation Title</a:t>
            </a:r>
            <a:endParaRPr lang="en-US" dirty="0"/>
          </a:p>
        </p:txBody>
      </p:sp>
      <p:sp>
        <p:nvSpPr>
          <p:cNvPr id="7" name="Subtitle 16"/>
          <p:cNvSpPr>
            <a:spLocks noGrp="1"/>
          </p:cNvSpPr>
          <p:nvPr>
            <p:ph type="subTitle" idx="1" hasCustomPrompt="1"/>
          </p:nvPr>
        </p:nvSpPr>
        <p:spPr>
          <a:xfrm>
            <a:off x="457200" y="3240880"/>
            <a:ext cx="8229600" cy="569120"/>
          </a:xfrm>
          <a:prstGeom prst="rect">
            <a:avLst/>
          </a:prstGeom>
        </p:spPr>
        <p:txBody>
          <a:bodyPr lIns="90000" tIns="0" rIns="90000" bIns="0" anchor="ctr" anchorCtr="0"/>
          <a:lstStyle>
            <a:lvl1pPr marL="0" indent="0" algn="r">
              <a:buNone/>
              <a:defRPr sz="2800">
                <a:solidFill>
                  <a:srgbClr val="FAF8C8"/>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smtClean="0"/>
              <a:t>Presentation Subtitle</a:t>
            </a:r>
            <a:endParaRPr lang="en-US" dirty="0"/>
          </a:p>
        </p:txBody>
      </p:sp>
      <p:cxnSp>
        <p:nvCxnSpPr>
          <p:cNvPr id="11" name="Straight Connector 10"/>
          <p:cNvCxnSpPr/>
          <p:nvPr userDrawn="1"/>
        </p:nvCxnSpPr>
        <p:spPr>
          <a:xfrm>
            <a:off x="2667000" y="4114800"/>
            <a:ext cx="6248400" cy="0"/>
          </a:xfrm>
          <a:prstGeom prst="line">
            <a:avLst/>
          </a:prstGeom>
          <a:ln w="38100" cap="rnd">
            <a:solidFill>
              <a:schemeClr val="accent5">
                <a:lumMod val="20000"/>
                <a:lumOff val="80000"/>
                <a:alpha val="50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Text Placeholder 13"/>
          <p:cNvSpPr>
            <a:spLocks noGrp="1"/>
          </p:cNvSpPr>
          <p:nvPr>
            <p:ph type="body" sz="quarter" idx="10" hasCustomPrompt="1"/>
          </p:nvPr>
        </p:nvSpPr>
        <p:spPr>
          <a:xfrm>
            <a:off x="444500" y="4572000"/>
            <a:ext cx="3352800" cy="533400"/>
          </a:xfrm>
          <a:prstGeom prst="rect">
            <a:avLst/>
          </a:prstGeom>
          <a:noFill/>
        </p:spPr>
        <p:txBody>
          <a:bodyPr wrap="square" rtlCol="0">
            <a:spAutoFit/>
          </a:bodyPr>
          <a:lstStyle>
            <a:lvl1pPr algn="l" rtl="0" fontAlgn="base">
              <a:spcBef>
                <a:spcPct val="0"/>
              </a:spcBef>
              <a:spcAft>
                <a:spcPct val="0"/>
              </a:spcAft>
              <a:buNone/>
              <a:defRPr lang="en-US" sz="2800" b="1" kern="1200" dirty="0" smtClean="0">
                <a:solidFill>
                  <a:srgbClr val="DEFF9B"/>
                </a:solidFill>
                <a:effectLst>
                  <a:outerShdw blurRad="38100" dist="38100" dir="2700000" algn="tl">
                    <a:srgbClr val="000000">
                      <a:alpha val="43137"/>
                    </a:srgbClr>
                  </a:outerShdw>
                </a:effectLst>
                <a:latin typeface="Corbel" pitchFamily="34" charset="0"/>
                <a:ea typeface="+mn-ea"/>
                <a:cs typeface="+mn-cs"/>
              </a:defRPr>
            </a:lvl1pPr>
          </a:lstStyle>
          <a:p>
            <a:pPr lvl="0"/>
            <a:r>
              <a:rPr lang="en-US" dirty="0" smtClean="0"/>
              <a:t>Author Name</a:t>
            </a:r>
            <a:endParaRPr lang="en-US" dirty="0"/>
          </a:p>
        </p:txBody>
      </p:sp>
      <p:sp>
        <p:nvSpPr>
          <p:cNvPr id="15" name="Text Placeholder 13"/>
          <p:cNvSpPr>
            <a:spLocks noGrp="1"/>
          </p:cNvSpPr>
          <p:nvPr>
            <p:ph type="body" sz="quarter" idx="11" hasCustomPrompt="1"/>
          </p:nvPr>
        </p:nvSpPr>
        <p:spPr>
          <a:xfrm>
            <a:off x="457200" y="5833646"/>
            <a:ext cx="3352800" cy="369332"/>
          </a:xfrm>
          <a:prstGeom prst="rect">
            <a:avLst/>
          </a:prstGeom>
          <a:noFill/>
        </p:spPr>
        <p:txBody>
          <a:bodyPr wrap="square" rtlCol="0">
            <a:spAutoFit/>
          </a:bodyPr>
          <a:lstStyle>
            <a:lvl1pPr marL="0" indent="0" algn="l" rtl="0" fontAlgn="base">
              <a:spcBef>
                <a:spcPct val="0"/>
              </a:spcBef>
              <a:spcAft>
                <a:spcPct val="0"/>
              </a:spcAft>
              <a:buNone/>
              <a:defRPr lang="en-US" sz="1800" b="1" kern="1200" dirty="0">
                <a:solidFill>
                  <a:schemeClr val="tx2">
                    <a:lumMod val="20000"/>
                    <a:lumOff val="80000"/>
                  </a:schemeClr>
                </a:solidFill>
                <a:effectLst>
                  <a:outerShdw blurRad="38100" dist="38100" dir="2700000" algn="tl">
                    <a:srgbClr val="000000">
                      <a:alpha val="43137"/>
                    </a:srgbClr>
                  </a:outerShdw>
                </a:effectLst>
                <a:latin typeface="Corbel" pitchFamily="34" charset="0"/>
                <a:ea typeface="+mn-ea"/>
                <a:cs typeface="+mn-cs"/>
              </a:defRPr>
            </a:lvl1pPr>
          </a:lstStyle>
          <a:p>
            <a:pPr marL="319088" lvl="0" indent="-319088" algn="l" rtl="0" eaLnBrk="0" fontAlgn="base" hangingPunct="0">
              <a:spcBef>
                <a:spcPct val="0"/>
              </a:spcBef>
              <a:spcAft>
                <a:spcPct val="0"/>
              </a:spcAft>
              <a:buClr>
                <a:schemeClr val="accent5">
                  <a:lumMod val="40000"/>
                  <a:lumOff val="60000"/>
                </a:schemeClr>
              </a:buClr>
              <a:buSzPct val="70000"/>
              <a:buFont typeface="Wingdings 2" pitchFamily="18" charset="2"/>
              <a:buNone/>
            </a:pPr>
            <a:r>
              <a:rPr lang="en-US" sz="1800" b="1" dirty="0" smtClean="0">
                <a:solidFill>
                  <a:srgbClr val="0EFE58"/>
                </a:solidFill>
                <a:effectLst>
                  <a:outerShdw blurRad="38100" dist="38100" dir="2700000" algn="tl">
                    <a:srgbClr val="000000">
                      <a:alpha val="43137"/>
                    </a:srgbClr>
                  </a:outerShdw>
                </a:effectLst>
              </a:rPr>
              <a:t>Company Name</a:t>
            </a:r>
            <a:endParaRPr lang="en-US" sz="1800" b="1" dirty="0">
              <a:solidFill>
                <a:srgbClr val="0EFE58"/>
              </a:solidFill>
              <a:effectLst>
                <a:outerShdw blurRad="38100" dist="38100" dir="2700000" algn="tl">
                  <a:srgbClr val="000000">
                    <a:alpha val="43137"/>
                  </a:srgbClr>
                </a:outerShdw>
              </a:effectLst>
            </a:endParaRPr>
          </a:p>
        </p:txBody>
      </p:sp>
      <p:sp>
        <p:nvSpPr>
          <p:cNvPr id="16" name="Text Placeholder 13"/>
          <p:cNvSpPr>
            <a:spLocks noGrp="1"/>
          </p:cNvSpPr>
          <p:nvPr>
            <p:ph type="body" sz="quarter" idx="12" hasCustomPrompt="1"/>
          </p:nvPr>
        </p:nvSpPr>
        <p:spPr>
          <a:xfrm>
            <a:off x="457200" y="6138446"/>
            <a:ext cx="3352800" cy="338554"/>
          </a:xfrm>
          <a:prstGeom prst="rect">
            <a:avLst/>
          </a:prstGeom>
          <a:noFill/>
        </p:spPr>
        <p:txBody>
          <a:bodyPr wrap="square" rtlCol="0">
            <a:spAutoFit/>
          </a:bodyPr>
          <a:lstStyle>
            <a:lvl1pPr algn="l" rtl="0" fontAlgn="base">
              <a:spcBef>
                <a:spcPct val="0"/>
              </a:spcBef>
              <a:spcAft>
                <a:spcPct val="0"/>
              </a:spcAft>
              <a:buNone/>
              <a:defRPr lang="en-US" sz="1600" b="1" kern="1200" dirty="0" smtClean="0">
                <a:solidFill>
                  <a:srgbClr val="0EFE58"/>
                </a:solidFill>
                <a:effectLst>
                  <a:outerShdw blurRad="38100" dist="38100" dir="2700000" algn="tl">
                    <a:srgbClr val="000000">
                      <a:alpha val="43137"/>
                    </a:srgbClr>
                  </a:outerShdw>
                </a:effectLst>
                <a:latin typeface="Corbel" pitchFamily="34" charset="0"/>
                <a:ea typeface="+mn-ea"/>
                <a:cs typeface="+mn-cs"/>
              </a:defRPr>
            </a:lvl1pPr>
          </a:lstStyle>
          <a:p>
            <a:pPr algn="l"/>
            <a:r>
              <a:rPr lang="en-US" sz="1600" b="1" dirty="0" smtClean="0">
                <a:solidFill>
                  <a:schemeClr val="tx1">
                    <a:lumMod val="50000"/>
                  </a:schemeClr>
                </a:solidFill>
                <a:effectLst>
                  <a:outerShdw blurRad="38100" dist="38100" dir="2700000" algn="tl">
                    <a:srgbClr val="000000">
                      <a:alpha val="43137"/>
                    </a:srgbClr>
                  </a:outerShdw>
                </a:effectLst>
              </a:rPr>
              <a:t>Company Web Site</a:t>
            </a:r>
            <a:endParaRPr lang="en-US" sz="1600" b="1" dirty="0">
              <a:solidFill>
                <a:schemeClr val="tx1">
                  <a:lumMod val="50000"/>
                </a:schemeClr>
              </a:solidFill>
              <a:effectLst>
                <a:outerShdw blurRad="38100" dist="38100" dir="2700000" algn="tl">
                  <a:srgbClr val="000000">
                    <a:alpha val="43137"/>
                  </a:srgbClr>
                </a:outerShdw>
              </a:effectLst>
            </a:endParaRPr>
          </a:p>
        </p:txBody>
      </p:sp>
      <p:sp>
        <p:nvSpPr>
          <p:cNvPr id="8" name="Text Placeholder 13"/>
          <p:cNvSpPr>
            <a:spLocks noGrp="1"/>
          </p:cNvSpPr>
          <p:nvPr>
            <p:ph type="body" sz="quarter" idx="13" hasCustomPrompt="1"/>
          </p:nvPr>
        </p:nvSpPr>
        <p:spPr>
          <a:xfrm>
            <a:off x="457200" y="5029200"/>
            <a:ext cx="3352800" cy="461665"/>
          </a:xfrm>
          <a:prstGeom prst="rect">
            <a:avLst/>
          </a:prstGeom>
          <a:noFill/>
        </p:spPr>
        <p:txBody>
          <a:bodyPr wrap="square" rtlCol="0">
            <a:spAutoFit/>
          </a:bodyPr>
          <a:lstStyle>
            <a:lvl1pPr algn="l" rtl="0" fontAlgn="base">
              <a:spcBef>
                <a:spcPct val="0"/>
              </a:spcBef>
              <a:spcAft>
                <a:spcPct val="0"/>
              </a:spcAft>
              <a:buNone/>
              <a:defRPr lang="en-US" sz="23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stStyle>
          <a:p>
            <a:pPr lvl="0"/>
            <a:r>
              <a:rPr lang="en-US" dirty="0" smtClean="0"/>
              <a:t>Position</a:t>
            </a:r>
            <a:endParaRPr lang="en-US" dirty="0"/>
          </a:p>
        </p:txBody>
      </p:sp>
      <p:sp>
        <p:nvSpPr>
          <p:cNvPr id="9" name="Text Placeholder 13"/>
          <p:cNvSpPr>
            <a:spLocks noGrp="1"/>
          </p:cNvSpPr>
          <p:nvPr>
            <p:ph type="body" sz="quarter" idx="14" hasCustomPrompt="1"/>
          </p:nvPr>
        </p:nvSpPr>
        <p:spPr>
          <a:xfrm>
            <a:off x="457200" y="5405735"/>
            <a:ext cx="3352800" cy="400110"/>
          </a:xfrm>
          <a:prstGeom prst="rect">
            <a:avLst/>
          </a:prstGeom>
          <a:noFill/>
        </p:spPr>
        <p:txBody>
          <a:bodyPr wrap="square" rtlCol="0">
            <a:spAutoFit/>
          </a:bodyPr>
          <a:lstStyle>
            <a:lvl1pPr algn="l" rtl="0" fontAlgn="base">
              <a:spcBef>
                <a:spcPct val="0"/>
              </a:spcBef>
              <a:spcAft>
                <a:spcPct val="0"/>
              </a:spcAft>
              <a:buNone/>
              <a:defRPr lang="en-US" sz="20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stStyle>
          <a:p>
            <a:pPr lvl="0"/>
            <a:r>
              <a:rPr lang="en-US" smtClean="0"/>
              <a:t>Web Site</a:t>
            </a:r>
            <a:endParaRPr lang="en-US" dirty="0"/>
          </a:p>
        </p:txBody>
      </p:sp>
      <p:sp>
        <p:nvSpPr>
          <p:cNvPr id="5" name="Picture Placeholder 4"/>
          <p:cNvSpPr>
            <a:spLocks noGrp="1"/>
          </p:cNvSpPr>
          <p:nvPr>
            <p:ph type="pic" sz="quarter" idx="16" hasCustomPrompt="1"/>
          </p:nvPr>
        </p:nvSpPr>
        <p:spPr>
          <a:xfrm>
            <a:off x="4267200" y="4572000"/>
            <a:ext cx="4419600" cy="1905000"/>
          </a:xfrm>
          <a:prstGeom prst="rect">
            <a:avLst/>
          </a:prstGeom>
        </p:spPr>
        <p:txBody>
          <a:bodyPr/>
          <a:lstStyle>
            <a:lvl1pPr marL="0" indent="0">
              <a:buNone/>
              <a:defRPr/>
            </a:lvl1pPr>
          </a:lstStyle>
          <a:p>
            <a:r>
              <a:rPr lang="en-US" dirty="0" smtClean="0"/>
              <a:t>Insert a Picture Here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28800" y="76200"/>
            <a:ext cx="7086600" cy="838200"/>
          </a:xfrm>
          <a:prstGeom prst="rect">
            <a:avLst/>
          </a:prstGeom>
        </p:spPr>
        <p:txBody>
          <a:bodyPr anchor="ctr" anchorCtr="0">
            <a:noAutofit/>
          </a:bodyPr>
          <a:lstStyle>
            <a:lvl1pPr algn="r" rtl="0" eaLnBrk="0" fontAlgn="base" hangingPunct="0">
              <a:lnSpc>
                <a:spcPts val="4000"/>
              </a:lnSpc>
              <a:spcBef>
                <a:spcPct val="0"/>
              </a:spcBef>
              <a:spcAft>
                <a:spcPct val="0"/>
              </a:spcAft>
              <a:defRPr lang="en-US" sz="4000" b="1" kern="1200" baseline="0" dirty="0">
                <a:ln w="500">
                  <a:noFill/>
                </a:ln>
                <a:solidFill>
                  <a:schemeClr val="tx2"/>
                </a:solidFill>
                <a:effectLst>
                  <a:outerShdw blurRad="38100" dist="38100" dir="2700000" algn="tl">
                    <a:srgbClr val="000000">
                      <a:alpha val="43137"/>
                    </a:srgbClr>
                  </a:outerShdw>
                  <a:reflection blurRad="12700" stA="20000" endPos="50000" dist="12700" dir="5400000" sy="-100000" algn="bl" rotWithShape="0"/>
                </a:effectLst>
                <a:latin typeface="+mj-lt"/>
                <a:ea typeface="+mj-ea"/>
                <a:cs typeface="+mj-cs"/>
              </a:defRPr>
            </a:lvl1pPr>
          </a:lstStyle>
          <a:p>
            <a:r>
              <a:rPr lang="en-US" dirty="0" smtClean="0"/>
              <a:t>Slide Title</a:t>
            </a:r>
            <a:endParaRPr lang="en-US" dirty="0"/>
          </a:p>
        </p:txBody>
      </p:sp>
      <p:sp>
        <p:nvSpPr>
          <p:cNvPr id="3" name="Content Placeholder 2"/>
          <p:cNvSpPr>
            <a:spLocks noGrp="1"/>
          </p:cNvSpPr>
          <p:nvPr>
            <p:ph idx="1" hasCustomPrompt="1"/>
          </p:nvPr>
        </p:nvSpPr>
        <p:spPr>
          <a:xfrm>
            <a:off x="228600" y="914400"/>
            <a:ext cx="8686800" cy="5791200"/>
          </a:xfrm>
          <a:prstGeom prst="rect">
            <a:avLst/>
          </a:prstGeom>
        </p:spPr>
        <p:txBody>
          <a:bodyPr/>
          <a:lstStyle>
            <a:lvl1pPr marL="282575" indent="-282575">
              <a:lnSpc>
                <a:spcPct val="105000"/>
              </a:lnSpc>
              <a:spcBef>
                <a:spcPts val="600"/>
              </a:spcBef>
              <a:spcAft>
                <a:spcPts val="600"/>
              </a:spcAft>
              <a:buClr>
                <a:schemeClr val="accent5">
                  <a:lumMod val="40000"/>
                  <a:lumOff val="60000"/>
                </a:schemeClr>
              </a:buClr>
              <a:tabLst>
                <a:tab pos="282575" algn="l"/>
              </a:tabLst>
              <a:defRPr sz="3200">
                <a:solidFill>
                  <a:srgbClr val="EBFFD2"/>
                </a:solidFill>
              </a:defRPr>
            </a:lvl1pPr>
            <a:lvl2pPr>
              <a:lnSpc>
                <a:spcPct val="105000"/>
              </a:lnSpc>
              <a:spcBef>
                <a:spcPts val="600"/>
              </a:spcBef>
              <a:spcAft>
                <a:spcPts val="600"/>
              </a:spcAft>
              <a:buClr>
                <a:srgbClr val="8FD600"/>
              </a:buClr>
              <a:defRPr sz="3000">
                <a:solidFill>
                  <a:schemeClr val="tx1">
                    <a:lumMod val="40000"/>
                    <a:lumOff val="60000"/>
                  </a:schemeClr>
                </a:solidFill>
              </a:defRPr>
            </a:lvl2pPr>
            <a:lvl3pPr>
              <a:lnSpc>
                <a:spcPct val="105000"/>
              </a:lnSpc>
              <a:spcBef>
                <a:spcPts val="600"/>
              </a:spcBef>
              <a:spcAft>
                <a:spcPts val="600"/>
              </a:spcAft>
              <a:buClr>
                <a:srgbClr val="FFAD9F"/>
              </a:buClr>
              <a:defRPr sz="2800">
                <a:solidFill>
                  <a:srgbClr val="F5FFC2"/>
                </a:solidFill>
              </a:defRPr>
            </a:lvl3pPr>
            <a:lvl4pPr>
              <a:lnSpc>
                <a:spcPct val="105000"/>
              </a:lnSpc>
              <a:spcBef>
                <a:spcPts val="600"/>
              </a:spcBef>
              <a:spcAft>
                <a:spcPts val="600"/>
              </a:spcAft>
              <a:buClr>
                <a:srgbClr val="FACF82"/>
              </a:buClr>
              <a:defRPr sz="2600">
                <a:solidFill>
                  <a:schemeClr val="tx1">
                    <a:lumMod val="40000"/>
                    <a:lumOff val="60000"/>
                  </a:schemeClr>
                </a:solidFill>
              </a:defRPr>
            </a:lvl4pPr>
            <a:lvl5pPr>
              <a:lnSpc>
                <a:spcPct val="105000"/>
              </a:lnSpc>
              <a:spcBef>
                <a:spcPts val="600"/>
              </a:spcBef>
              <a:spcAft>
                <a:spcPts val="600"/>
              </a:spcAft>
              <a:defRPr sz="2400">
                <a:solidFill>
                  <a:schemeClr val="tx1">
                    <a:lumMod val="40000"/>
                    <a:lumOff val="60000"/>
                  </a:schemeClr>
                </a:solidFill>
              </a:defRPr>
            </a:lvl5pPr>
          </a:lstStyle>
          <a:p>
            <a:pPr lvl="0"/>
            <a:r>
              <a:rPr lang="en-US" dirty="0" smtClean="0"/>
              <a:t>First Level</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Slide Number Placeholder 5"/>
          <p:cNvSpPr>
            <a:spLocks noGrp="1"/>
          </p:cNvSpPr>
          <p:nvPr>
            <p:ph type="sldNum" sz="quarter" idx="10"/>
          </p:nvPr>
        </p:nvSpPr>
        <p:spPr>
          <a:xfrm>
            <a:off x="8610600" y="6553200"/>
            <a:ext cx="457200" cy="228600"/>
          </a:xfrm>
          <a:prstGeom prst="rect">
            <a:avLst/>
          </a:prstGeom>
        </p:spPr>
        <p:txBody>
          <a:bodyPr anchor="ctr" anchorCtr="0"/>
          <a:lstStyle>
            <a:lvl1pPr algn="r">
              <a:defRPr sz="1100"/>
            </a:lvl1pPr>
          </a:lstStyle>
          <a:p>
            <a:pPr>
              <a:defRPr/>
            </a:pPr>
            <a:fld id="{58452FF4-89E3-4D1B-9927-2DBDC00E58D7}" type="slidenum">
              <a:rPr lang="en-US" smtClean="0"/>
              <a:pPr>
                <a:defRPr/>
              </a:pPr>
              <a:t>‹#›</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1828800" y="76200"/>
            <a:ext cx="7086600" cy="838200"/>
          </a:xfrm>
          <a:prstGeom prst="rect">
            <a:avLst/>
          </a:prstGeom>
        </p:spPr>
        <p:txBody>
          <a:bodyPr anchor="ctr" anchorCtr="0">
            <a:noAutofit/>
          </a:bodyPr>
          <a:lstStyle>
            <a:lvl1pPr>
              <a:lnSpc>
                <a:spcPts val="4000"/>
              </a:lnSpc>
              <a:defRPr sz="4000">
                <a:effectLst>
                  <a:outerShdw blurRad="38100" dist="38100" dir="2700000" algn="tl">
                    <a:srgbClr val="000000">
                      <a:alpha val="43137"/>
                    </a:srgbClr>
                  </a:outerShdw>
                  <a:reflection blurRad="12700" stA="20000" endPos="50000" dist="12700" dir="5400000" sy="-100000" algn="bl" rotWithShape="0"/>
                </a:effectLst>
              </a:defRPr>
            </a:lvl1pPr>
          </a:lstStyle>
          <a:p>
            <a:r>
              <a:rPr lang="en-US" dirty="0" smtClean="0"/>
              <a:t>Slide Title</a:t>
            </a:r>
            <a:endParaRPr lang="en-US" dirty="0"/>
          </a:p>
        </p:txBody>
      </p:sp>
      <p:sp>
        <p:nvSpPr>
          <p:cNvPr id="5" name="Content Placeholder 2"/>
          <p:cNvSpPr>
            <a:spLocks noGrp="1"/>
          </p:cNvSpPr>
          <p:nvPr>
            <p:ph idx="1" hasCustomPrompt="1"/>
          </p:nvPr>
        </p:nvSpPr>
        <p:spPr>
          <a:xfrm>
            <a:off x="228600" y="990600"/>
            <a:ext cx="8686800" cy="579646"/>
          </a:xfrm>
          <a:prstGeom prst="rect">
            <a:avLst/>
          </a:prstGeom>
        </p:spPr>
        <p:txBody>
          <a:bodyPr>
            <a:spAutoFit/>
          </a:bodyPr>
          <a:lstStyle>
            <a:lvl1pPr marL="319088" marR="0" indent="-319088" algn="l" defTabSz="914400" rtl="0" eaLnBrk="0" fontAlgn="base" latinLnBrk="0" hangingPunct="0">
              <a:lnSpc>
                <a:spcPct val="100000"/>
              </a:lnSpc>
              <a:spcBef>
                <a:spcPct val="20000"/>
              </a:spcBef>
              <a:spcAft>
                <a:spcPct val="0"/>
              </a:spcAft>
              <a:buClr>
                <a:srgbClr val="46A6BD">
                  <a:lumMod val="40000"/>
                  <a:lumOff val="60000"/>
                </a:srgbClr>
              </a:buClr>
              <a:buSzPct val="70000"/>
              <a:buFont typeface="Wingdings 2" pitchFamily="18" charset="2"/>
              <a:buChar char=""/>
              <a:tabLst/>
              <a:defRPr sz="3000" baseline="0">
                <a:solidFill>
                  <a:schemeClr val="tx1">
                    <a:lumMod val="40000"/>
                    <a:lumOff val="60000"/>
                  </a:schemeClr>
                </a:solidFill>
              </a:defRPr>
            </a:lvl1pPr>
            <a:lvl2pPr>
              <a:lnSpc>
                <a:spcPts val="3800"/>
              </a:lnSpc>
              <a:spcBef>
                <a:spcPts val="600"/>
              </a:spcBef>
              <a:spcAft>
                <a:spcPts val="600"/>
              </a:spcAft>
              <a:buClr>
                <a:srgbClr val="8FD600"/>
              </a:buClr>
              <a:defRPr sz="3000">
                <a:solidFill>
                  <a:schemeClr val="tx1">
                    <a:lumMod val="40000"/>
                    <a:lumOff val="60000"/>
                  </a:schemeClr>
                </a:solidFill>
              </a:defRPr>
            </a:lvl2pPr>
            <a:lvl3pPr>
              <a:lnSpc>
                <a:spcPts val="3800"/>
              </a:lnSpc>
              <a:spcBef>
                <a:spcPts val="600"/>
              </a:spcBef>
              <a:spcAft>
                <a:spcPts val="600"/>
              </a:spcAft>
              <a:buClr>
                <a:srgbClr val="FFAD9F"/>
              </a:buClr>
              <a:defRPr sz="2800">
                <a:solidFill>
                  <a:schemeClr val="tx1">
                    <a:lumMod val="40000"/>
                    <a:lumOff val="60000"/>
                  </a:schemeClr>
                </a:solidFill>
              </a:defRPr>
            </a:lvl3pPr>
            <a:lvl4pPr>
              <a:lnSpc>
                <a:spcPts val="3800"/>
              </a:lnSpc>
              <a:spcBef>
                <a:spcPts val="600"/>
              </a:spcBef>
              <a:spcAft>
                <a:spcPts val="600"/>
              </a:spcAft>
              <a:buClr>
                <a:srgbClr val="FACF82"/>
              </a:buClr>
              <a:defRPr sz="2600">
                <a:solidFill>
                  <a:schemeClr val="tx1">
                    <a:lumMod val="40000"/>
                    <a:lumOff val="60000"/>
                  </a:schemeClr>
                </a:solidFill>
              </a:defRPr>
            </a:lvl4pPr>
            <a:lvl5pPr>
              <a:lnSpc>
                <a:spcPts val="3800"/>
              </a:lnSpc>
              <a:spcBef>
                <a:spcPts val="600"/>
              </a:spcBef>
              <a:spcAft>
                <a:spcPts val="600"/>
              </a:spcAft>
              <a:defRPr sz="2400">
                <a:solidFill>
                  <a:schemeClr val="tx1">
                    <a:lumMod val="40000"/>
                    <a:lumOff val="60000"/>
                  </a:schemeClr>
                </a:solidFill>
              </a:defRPr>
            </a:lvl5pPr>
          </a:lstStyle>
          <a:p>
            <a:pPr marL="319088" marR="0" lvl="0" indent="-319088" algn="l" defTabSz="914400" rtl="0" eaLnBrk="0" fontAlgn="base" latinLnBrk="0" hangingPunct="0">
              <a:lnSpc>
                <a:spcPct val="100000"/>
              </a:lnSpc>
              <a:spcBef>
                <a:spcPct val="20000"/>
              </a:spcBef>
              <a:spcAft>
                <a:spcPct val="0"/>
              </a:spcAft>
              <a:buClr>
                <a:srgbClr val="46A6BD">
                  <a:lumMod val="40000"/>
                  <a:lumOff val="60000"/>
                </a:srgbClr>
              </a:buClr>
              <a:buSzPct val="70000"/>
              <a:buFont typeface="Wingdings 2" pitchFamily="18" charset="2"/>
              <a:buChar char=""/>
              <a:tabLst/>
              <a:defRPr/>
            </a:pPr>
            <a:r>
              <a:rPr kumimoji="0" lang="en-US" sz="3200" b="1" i="0" u="none" strike="noStrike" kern="1200" cap="none" spc="0" normalizeH="0" baseline="0" noProof="0" dirty="0" smtClean="0">
                <a:ln>
                  <a:noFill/>
                </a:ln>
                <a:solidFill>
                  <a:srgbClr val="CCFF66">
                    <a:lumMod val="20000"/>
                    <a:lumOff val="80000"/>
                  </a:srgbClr>
                </a:solidFill>
                <a:effectLst>
                  <a:outerShdw blurRad="38100" dist="38100" dir="2700000" algn="tl">
                    <a:srgbClr val="000000">
                      <a:alpha val="43137"/>
                    </a:srgbClr>
                  </a:outerShdw>
                </a:effectLst>
                <a:uLnTx/>
                <a:uFillTx/>
                <a:latin typeface="+mn-lt"/>
                <a:ea typeface="+mn-ea"/>
                <a:cs typeface="+mn-cs"/>
              </a:rPr>
              <a:t>First Level</a:t>
            </a:r>
          </a:p>
        </p:txBody>
      </p:sp>
      <p:sp>
        <p:nvSpPr>
          <p:cNvPr id="6" name="Text Placeholder 5"/>
          <p:cNvSpPr>
            <a:spLocks noGrp="1"/>
          </p:cNvSpPr>
          <p:nvPr>
            <p:ph type="body" sz="quarter" idx="11" hasCustomPrompt="1"/>
          </p:nvPr>
        </p:nvSpPr>
        <p:spPr>
          <a:xfrm>
            <a:off x="533400" y="1752600"/>
            <a:ext cx="8077200" cy="470898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lvl1pPr marL="0" indent="0" algn="l">
              <a:spcBef>
                <a:spcPts val="0"/>
              </a:spcBef>
              <a:buNone/>
              <a:defRPr lang="en-US" sz="2000" smtClean="0">
                <a:solidFill>
                  <a:srgbClr val="8CF4F2"/>
                </a:solidFill>
                <a:latin typeface="Consolas" pitchFamily="49" charset="0"/>
                <a:cs typeface="Consolas" pitchFamily="49" charset="0"/>
              </a:defRPr>
            </a:lvl1pPr>
          </a:lstStyle>
          <a:p>
            <a:pPr lvl="0"/>
            <a:r>
              <a:rPr lang="en-US" noProof="1" smtClean="0"/>
              <a:t>Enter source code here</a:t>
            </a:r>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p:txBody>
      </p:sp>
      <p:sp>
        <p:nvSpPr>
          <p:cNvPr id="7" name="Slide Number Placeholder 5"/>
          <p:cNvSpPr>
            <a:spLocks noGrp="1"/>
          </p:cNvSpPr>
          <p:nvPr>
            <p:ph type="sldNum" sz="quarter" idx="10"/>
          </p:nvPr>
        </p:nvSpPr>
        <p:spPr>
          <a:xfrm>
            <a:off x="8610600" y="6553200"/>
            <a:ext cx="457200" cy="228600"/>
          </a:xfrm>
          <a:prstGeom prst="rect">
            <a:avLst/>
          </a:prstGeom>
        </p:spPr>
        <p:txBody>
          <a:bodyPr anchor="ctr" anchorCtr="0"/>
          <a:lstStyle>
            <a:lvl1pPr algn="r">
              <a:defRPr sz="1100"/>
            </a:lvl1pPr>
          </a:lstStyle>
          <a:p>
            <a:pPr>
              <a:defRPr/>
            </a:pPr>
            <a:fld id="{58452FF4-89E3-4D1B-9927-2DBDC00E58D7}" type="slidenum">
              <a:rPr lang="en-US" smtClean="0"/>
              <a:pPr>
                <a:defRPr/>
              </a:pPr>
              <a:t>‹#›</a:t>
            </a:fld>
            <a:endParaRPr lang="en-US" dirty="0"/>
          </a:p>
        </p:txBody>
      </p:sp>
    </p:spTree>
    <p:extLst>
      <p:ext uri="{BB962C8B-B14F-4D97-AF65-F5344CB8AC3E}">
        <p14:creationId xmlns:p14="http://schemas.microsoft.com/office/powerpoint/2010/main" val="3141685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Title 8"/>
          <p:cNvSpPr>
            <a:spLocks noGrp="1"/>
          </p:cNvSpPr>
          <p:nvPr>
            <p:ph type="ctrTitle" hasCustomPrompt="1"/>
          </p:nvPr>
        </p:nvSpPr>
        <p:spPr>
          <a:xfrm>
            <a:off x="609600" y="2743201"/>
            <a:ext cx="7924800" cy="685800"/>
          </a:xfrm>
          <a:prstGeom prst="rect">
            <a:avLst/>
          </a:prstGeom>
        </p:spPr>
        <p:txBody>
          <a:bodyPr tIns="0" bIns="0" anchor="ctr" anchorCtr="0"/>
          <a:lstStyle>
            <a:lvl1pPr algn="ctr">
              <a:lnSpc>
                <a:spcPts val="5600"/>
              </a:lnSpc>
              <a:defRPr sz="5000" cap="none" baseline="0">
                <a:effectLst>
                  <a:outerShdw blurRad="30000" dist="30000" dir="2700000" algn="tl" rotWithShape="0">
                    <a:schemeClr val="bg2">
                      <a:shade val="45000"/>
                      <a:satMod val="150000"/>
                      <a:alpha val="90000"/>
                    </a:schemeClr>
                  </a:outerShdw>
                  <a:reflection blurRad="12000" stA="20000" endPos="50000" dist="12700" dir="5400000" sy="-100000" algn="bl" rotWithShape="0"/>
                </a:effectLst>
              </a:defRPr>
            </a:lvl1pPr>
          </a:lstStyle>
          <a:p>
            <a:r>
              <a:rPr lang="en-US" dirty="0" smtClean="0"/>
              <a:t>Section Title</a:t>
            </a:r>
            <a:endParaRPr lang="en-US" dirty="0"/>
          </a:p>
        </p:txBody>
      </p:sp>
      <p:sp>
        <p:nvSpPr>
          <p:cNvPr id="17" name="Subtitle 16"/>
          <p:cNvSpPr>
            <a:spLocks noGrp="1"/>
          </p:cNvSpPr>
          <p:nvPr>
            <p:ph type="subTitle" idx="1" hasCustomPrompt="1"/>
          </p:nvPr>
        </p:nvSpPr>
        <p:spPr>
          <a:xfrm>
            <a:off x="609600" y="3469480"/>
            <a:ext cx="7924800" cy="569120"/>
          </a:xfrm>
          <a:prstGeom prst="rect">
            <a:avLst/>
          </a:prstGeom>
        </p:spPr>
        <p:txBody>
          <a:bodyPr lIns="0" tIns="0" rIns="0" bIns="0" anchor="ctr" anchorCtr="0"/>
          <a:lstStyle>
            <a:lvl1pPr marL="0" indent="0" algn="ctr" rtl="0" eaLnBrk="0" fontAlgn="base" hangingPunct="0">
              <a:spcBef>
                <a:spcPct val="20000"/>
              </a:spcBef>
              <a:spcAft>
                <a:spcPct val="0"/>
              </a:spcAft>
              <a:buClr>
                <a:schemeClr val="accent5">
                  <a:lumMod val="40000"/>
                  <a:lumOff val="60000"/>
                </a:schemeClr>
              </a:buClr>
              <a:buSzPct val="70000"/>
              <a:buFont typeface="Wingdings 2" pitchFamily="18" charset="2"/>
              <a:buNone/>
              <a:defRPr lang="en-US" sz="2800" b="1" kern="1200" baseline="0" dirty="0">
                <a:solidFill>
                  <a:srgbClr val="FAF7C8"/>
                </a:solidFill>
                <a:effectLst>
                  <a:outerShdw blurRad="38100" dist="38100" dir="2700000" algn="tl">
                    <a:srgbClr val="000000">
                      <a:alpha val="43137"/>
                    </a:srgbClr>
                  </a:outerShdw>
                </a:effectLst>
                <a:latin typeface="+mn-lt"/>
                <a:ea typeface="+mn-ea"/>
                <a:cs typeface="+mn-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smtClean="0"/>
              <a:t>Section Subtitle</a:t>
            </a:r>
            <a:endParaRPr lang="en-US"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estions Slide">
    <p:spTree>
      <p:nvGrpSpPr>
        <p:cNvPr id="1" name=""/>
        <p:cNvGrpSpPr/>
        <p:nvPr/>
      </p:nvGrpSpPr>
      <p:grpSpPr>
        <a:xfrm>
          <a:off x="0" y="0"/>
          <a:ext cx="0" cy="0"/>
          <a:chOff x="0" y="0"/>
          <a:chExt cx="0" cy="0"/>
        </a:xfrm>
      </p:grpSpPr>
      <p:grpSp>
        <p:nvGrpSpPr>
          <p:cNvPr id="30" name="Group 29"/>
          <p:cNvGrpSpPr/>
          <p:nvPr userDrawn="1"/>
        </p:nvGrpSpPr>
        <p:grpSpPr>
          <a:xfrm>
            <a:off x="130434" y="6373882"/>
            <a:ext cx="1816798" cy="331718"/>
            <a:chOff x="1236228" y="1523999"/>
            <a:chExt cx="4351212" cy="3261410"/>
          </a:xfrm>
          <a:noFill/>
        </p:grpSpPr>
        <p:sp>
          <p:nvSpPr>
            <p:cNvPr id="31" name="TextBox 30">
              <a:hlinkClick r:id="rId2" tooltip="Форум за програмиране и уеб дизайн - дискусии, съвети, въпроси и отговори @ Софтуерна академия на Телерик"/>
            </p:cNvPr>
            <p:cNvSpPr txBox="1"/>
            <p:nvPr userDrawn="1"/>
          </p:nvSpPr>
          <p:spPr>
            <a:xfrm flipH="1">
              <a:off x="3394420" y="1733044"/>
              <a:ext cx="1528760"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форум програмиране, форум уеб дизайн</a:t>
              </a:r>
              <a:endParaRPr lang="bg-BG" sz="200" noProof="1">
                <a:ln w="0">
                  <a:noFill/>
                </a:ln>
                <a:solidFill>
                  <a:schemeClr val="bg1"/>
                </a:solidFill>
                <a:effectLst/>
              </a:endParaRPr>
            </a:p>
          </p:txBody>
        </p:sp>
        <p:sp>
          <p:nvSpPr>
            <p:cNvPr id="32" name="TextBox 31">
              <a:hlinkClick r:id="rId3" tooltip="Курсове и уроци по програмиране, уеб дизайн, разработка на софтуер и информационни технологии - лекции, видео уроци, обучения - безплатно"/>
            </p:cNvPr>
            <p:cNvSpPr txBox="1"/>
            <p:nvPr userDrawn="1"/>
          </p:nvSpPr>
          <p:spPr>
            <a:xfrm flipH="1">
              <a:off x="1350512" y="1528531"/>
              <a:ext cx="2008656" cy="1149887"/>
            </a:xfrm>
            <a:prstGeom prst="rect">
              <a:avLst/>
            </a:prstGeom>
            <a:grpFill/>
          </p:spPr>
          <p:txBody>
            <a:bodyPr wrap="none" rtlCol="0">
              <a:spAutoFit/>
            </a:bodyPr>
            <a:lstStyle/>
            <a:p>
              <a:pPr>
                <a:lnSpc>
                  <a:spcPct val="80000"/>
                </a:lnSpc>
              </a:pPr>
              <a:r>
                <a:rPr lang="bg-BG" sz="200" kern="1200" noProof="1" smtClean="0">
                  <a:ln w="0">
                    <a:noFill/>
                  </a:ln>
                  <a:solidFill>
                    <a:schemeClr val="bg1"/>
                  </a:solidFill>
                  <a:effectLst/>
                  <a:latin typeface="Corbel" pitchFamily="34" charset="0"/>
                  <a:ea typeface="+mn-ea"/>
                  <a:cs typeface="+mn-cs"/>
                </a:rPr>
                <a:t>курсове и уроци по програмиране, уеб дизайн – безплатно</a:t>
              </a:r>
              <a:endParaRPr lang="bg-BG" sz="200" kern="1200" noProof="1">
                <a:ln w="0">
                  <a:noFill/>
                </a:ln>
                <a:solidFill>
                  <a:schemeClr val="bg1"/>
                </a:solidFill>
                <a:effectLst/>
                <a:latin typeface="Corbel" pitchFamily="34" charset="0"/>
                <a:ea typeface="+mn-ea"/>
                <a:cs typeface="+mn-cs"/>
              </a:endParaRPr>
            </a:p>
          </p:txBody>
        </p:sp>
        <p:sp>
          <p:nvSpPr>
            <p:cNvPr id="33" name="TextBox 32">
              <a:hlinkClick r:id="rId4" tooltip="Програмиране за деца - безплатно в Телерик кидс академия"/>
            </p:cNvPr>
            <p:cNvSpPr txBox="1"/>
            <p:nvPr userDrawn="1"/>
          </p:nvSpPr>
          <p:spPr>
            <a:xfrm flipH="1">
              <a:off x="1538277" y="2175145"/>
              <a:ext cx="1816697" cy="1210412"/>
            </a:xfrm>
            <a:prstGeom prst="rect">
              <a:avLst/>
            </a:prstGeom>
            <a:grpFill/>
          </p:spPr>
          <p:txBody>
            <a:bodyPr wrap="none" rtlCol="0">
              <a:spAutoFit/>
            </a:bodyPr>
            <a:lstStyle/>
            <a:p>
              <a:r>
                <a:rPr lang="bg-BG" sz="200" kern="1200" noProof="1" smtClean="0">
                  <a:ln w="0">
                    <a:noFill/>
                  </a:ln>
                  <a:solidFill>
                    <a:schemeClr val="bg1"/>
                  </a:solidFill>
                  <a:effectLst/>
                  <a:latin typeface="Corbel" pitchFamily="34" charset="0"/>
                  <a:ea typeface="+mn-ea"/>
                  <a:cs typeface="+mn-cs"/>
                </a:rPr>
                <a:t>програмиране за деца – безплатни курсове и уроци</a:t>
              </a:r>
              <a:endParaRPr lang="bg-BG" sz="200" kern="1200" noProof="1">
                <a:ln w="0">
                  <a:noFill/>
                </a:ln>
                <a:solidFill>
                  <a:schemeClr val="bg1"/>
                </a:solidFill>
                <a:effectLst/>
                <a:latin typeface="Corbel" pitchFamily="34" charset="0"/>
                <a:ea typeface="+mn-ea"/>
                <a:cs typeface="+mn-cs"/>
              </a:endParaRPr>
            </a:p>
          </p:txBody>
        </p:sp>
        <p:sp>
          <p:nvSpPr>
            <p:cNvPr id="34" name="TextBox 33">
              <a:hlinkClick r:id="rId5" tooltip="Безплатен SEO курс - оптимизация за търсачки, уроци по SEO"/>
            </p:cNvPr>
            <p:cNvSpPr txBox="1"/>
            <p:nvPr userDrawn="1"/>
          </p:nvSpPr>
          <p:spPr>
            <a:xfrm flipH="1">
              <a:off x="1660733" y="2421354"/>
              <a:ext cx="1697683" cy="1210412"/>
            </a:xfrm>
            <a:prstGeom prst="rect">
              <a:avLst/>
            </a:prstGeom>
            <a:grpFill/>
          </p:spPr>
          <p:txBody>
            <a:bodyPr wrap="none" rtlCol="0">
              <a:spAutoFit/>
            </a:bodyPr>
            <a:lstStyle>
              <a:defPPr>
                <a:defRPr lang="en-US"/>
              </a:defPPr>
              <a:lvl1pPr lvl="0">
                <a:defRPr sz="1200"/>
              </a:lvl1pPr>
            </a:lstStyle>
            <a:p>
              <a:pPr lvl="0" algn="l"/>
              <a:r>
                <a:rPr lang="bg-BG" sz="200" noProof="1" smtClean="0">
                  <a:ln w="0">
                    <a:noFill/>
                  </a:ln>
                  <a:solidFill>
                    <a:schemeClr val="bg1"/>
                  </a:solidFill>
                  <a:effectLst/>
                </a:rPr>
                <a:t>безплатен SEO курс - оптимизация за търсачки</a:t>
              </a:r>
              <a:endParaRPr lang="bg-BG" sz="200" noProof="1">
                <a:ln w="0">
                  <a:noFill/>
                </a:ln>
                <a:solidFill>
                  <a:schemeClr val="bg1"/>
                </a:solidFill>
                <a:effectLst/>
              </a:endParaRPr>
            </a:p>
          </p:txBody>
        </p:sp>
        <p:sp>
          <p:nvSpPr>
            <p:cNvPr id="35" name="TextBox 34">
              <a:hlinkClick r:id="rId6" tooltip="Безплатен курс &quot;Уеб дизайн с HTML, CSS и JavaScript&quot; - уроци по правене на уеб сайтове, HTML, CSS, Photoshop, JavaScript и CMS системи"/>
            </p:cNvPr>
            <p:cNvSpPr txBox="1"/>
            <p:nvPr userDrawn="1"/>
          </p:nvSpPr>
          <p:spPr>
            <a:xfrm flipH="1">
              <a:off x="1448482" y="2878556"/>
              <a:ext cx="1908837"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уроци по уеб дизайн, HTML, CSS, JavaScript, Photoshop</a:t>
              </a:r>
              <a:endParaRPr lang="bg-BG" sz="200" noProof="1">
                <a:ln w="0">
                  <a:noFill/>
                </a:ln>
                <a:solidFill>
                  <a:schemeClr val="bg1"/>
                </a:solidFill>
                <a:effectLst/>
              </a:endParaRPr>
            </a:p>
          </p:txBody>
        </p:sp>
        <p:sp>
          <p:nvSpPr>
            <p:cNvPr id="36" name="TextBox 35">
              <a:hlinkClick r:id="rId7" tooltip="Училищна софтуерна академия - безплатни уроци по програмиране и уеб дизайн"/>
            </p:cNvPr>
            <p:cNvSpPr txBox="1"/>
            <p:nvPr userDrawn="1"/>
          </p:nvSpPr>
          <p:spPr>
            <a:xfrm flipH="1">
              <a:off x="1636239" y="1946534"/>
              <a:ext cx="1747592" cy="1210412"/>
            </a:xfrm>
            <a:prstGeom prst="rect">
              <a:avLst/>
            </a:prstGeom>
            <a:grpFill/>
          </p:spPr>
          <p:txBody>
            <a:bodyPr wrap="none" rtlCol="0">
              <a:spAutoFit/>
            </a:bodyPr>
            <a:lstStyle/>
            <a:p>
              <a:pPr algn="l"/>
              <a:r>
                <a:rPr lang="bg-BG" sz="200" kern="1200" noProof="1" smtClean="0">
                  <a:ln w="0">
                    <a:noFill/>
                  </a:ln>
                  <a:solidFill>
                    <a:schemeClr val="bg1"/>
                  </a:solidFill>
                  <a:effectLst/>
                  <a:latin typeface="Corbel" pitchFamily="34" charset="0"/>
                  <a:ea typeface="+mn-ea"/>
                  <a:cs typeface="+mn-cs"/>
                </a:rPr>
                <a:t>уроци по програмиране и уеб дизайн за ученици</a:t>
              </a:r>
              <a:endParaRPr lang="bg-BG" sz="200" kern="1200" noProof="1">
                <a:ln w="0">
                  <a:noFill/>
                </a:ln>
                <a:solidFill>
                  <a:schemeClr val="bg1"/>
                </a:solidFill>
                <a:effectLst/>
                <a:latin typeface="Corbel" pitchFamily="34" charset="0"/>
                <a:ea typeface="+mn-ea"/>
                <a:cs typeface="+mn-cs"/>
              </a:endParaRPr>
            </a:p>
          </p:txBody>
        </p:sp>
        <p:sp>
          <p:nvSpPr>
            <p:cNvPr id="37" name="TextBox 36">
              <a:hlinkClick r:id="rId8" tooltip="Безплатен курс &quot;Програмиране с ASP.NET MVC&quot; - уеб технологии, бази данни, C#, .NET, ASP.NET MVC"/>
            </p:cNvPr>
            <p:cNvSpPr txBox="1"/>
            <p:nvPr userDrawn="1"/>
          </p:nvSpPr>
          <p:spPr>
            <a:xfrm flipH="1">
              <a:off x="3402824" y="2230065"/>
              <a:ext cx="1939551"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ASP.NET MVC курс – HTML, SQL, C#, .NET, ASP.NET MVC</a:t>
              </a:r>
              <a:endParaRPr lang="bg-BG" sz="200" noProof="1">
                <a:ln w="0">
                  <a:noFill/>
                </a:ln>
                <a:solidFill>
                  <a:schemeClr val="bg1"/>
                </a:solidFill>
                <a:effectLst/>
              </a:endParaRPr>
            </a:p>
          </p:txBody>
        </p:sp>
        <p:sp>
          <p:nvSpPr>
            <p:cNvPr id="38" name="TextBox 37">
              <a:hlinkClick r:id="rId9" tooltip="Безплатен курс &quot;Разработка на софтуер в Cloud среда&quot; - AppEngine, AWS, Azure"/>
            </p:cNvPr>
            <p:cNvSpPr txBox="1"/>
            <p:nvPr userDrawn="1"/>
          </p:nvSpPr>
          <p:spPr>
            <a:xfrm flipH="1">
              <a:off x="1440310" y="3574997"/>
              <a:ext cx="1881966" cy="1210412"/>
            </a:xfrm>
            <a:prstGeom prst="rect">
              <a:avLst/>
            </a:prstGeom>
            <a:grpFill/>
          </p:spPr>
          <p:txBody>
            <a:bodyPr wrap="none" rtlCol="0">
              <a:spAutoFit/>
            </a:bodyPr>
            <a:lstStyle/>
            <a:p>
              <a:r>
                <a:rPr lang="bg-BG" sz="200" kern="1200" noProof="1" smtClean="0">
                  <a:ln w="0">
                    <a:noFill/>
                  </a:ln>
                  <a:solidFill>
                    <a:schemeClr val="bg1"/>
                  </a:solidFill>
                  <a:effectLst/>
                  <a:latin typeface="Corbel" pitchFamily="34" charset="0"/>
                  <a:ea typeface="+mn-ea"/>
                  <a:cs typeface="+mn-cs"/>
                </a:rPr>
                <a:t>безплатен курс "Разработка на софтуер в cloud среда"</a:t>
              </a:r>
              <a:endParaRPr lang="bg-BG" sz="200" kern="1200" noProof="1">
                <a:ln w="0">
                  <a:noFill/>
                </a:ln>
                <a:solidFill>
                  <a:schemeClr val="bg1"/>
                </a:solidFill>
                <a:effectLst/>
                <a:latin typeface="Corbel" pitchFamily="34" charset="0"/>
                <a:ea typeface="+mn-ea"/>
                <a:cs typeface="+mn-cs"/>
              </a:endParaRPr>
            </a:p>
          </p:txBody>
        </p:sp>
        <p:sp>
          <p:nvSpPr>
            <p:cNvPr id="39" name="TextBox 38">
              <a:hlinkClick r:id="rId10" tooltip="BG Coder - онлайн състезателна система - тренировки за състезания по програмиране - online judge"/>
            </p:cNvPr>
            <p:cNvSpPr txBox="1"/>
            <p:nvPr userDrawn="1"/>
          </p:nvSpPr>
          <p:spPr>
            <a:xfrm flipH="1">
              <a:off x="3389110" y="1523999"/>
              <a:ext cx="1874287"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BG Coder - онлайн състезателна система - online judge</a:t>
              </a:r>
              <a:endParaRPr lang="bg-BG" sz="200" noProof="1">
                <a:ln w="0">
                  <a:noFill/>
                </a:ln>
                <a:solidFill>
                  <a:schemeClr val="bg1"/>
                </a:solidFill>
                <a:effectLst/>
              </a:endParaRPr>
            </a:p>
          </p:txBody>
        </p:sp>
        <p:sp>
          <p:nvSpPr>
            <p:cNvPr id="40" name="TextBox 39">
              <a:hlinkClick r:id="rId11" tooltip="Светлин Наков - курсове и уроци по програмиране, уеб дизайн, книги, обучения - безплатно"/>
            </p:cNvPr>
            <p:cNvSpPr txBox="1"/>
            <p:nvPr userDrawn="1"/>
          </p:nvSpPr>
          <p:spPr>
            <a:xfrm flipH="1">
              <a:off x="1236228" y="2649965"/>
              <a:ext cx="2123831"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курсове и уроци по програмиране, книги – безплатно от Наков</a:t>
              </a:r>
              <a:endParaRPr lang="bg-BG" sz="200" noProof="1">
                <a:ln w="0">
                  <a:noFill/>
                </a:ln>
                <a:solidFill>
                  <a:schemeClr val="bg1"/>
                </a:solidFill>
                <a:effectLst/>
              </a:endParaRPr>
            </a:p>
          </p:txBody>
        </p:sp>
        <p:sp>
          <p:nvSpPr>
            <p:cNvPr id="41" name="TextBox 40">
              <a:hlinkClick r:id="rId12" tooltip="Безплатен курс &quot;Качествен програмен код&quot;"/>
            </p:cNvPr>
            <p:cNvSpPr txBox="1"/>
            <p:nvPr userDrawn="1"/>
          </p:nvSpPr>
          <p:spPr>
            <a:xfrm flipH="1">
              <a:off x="1766855" y="3335748"/>
              <a:ext cx="1594026" cy="1210412"/>
            </a:xfrm>
            <a:prstGeom prst="rect">
              <a:avLst/>
            </a:prstGeom>
            <a:grpFill/>
          </p:spPr>
          <p:txBody>
            <a:bodyPr wrap="none" rtlCol="0">
              <a:spAutoFit/>
            </a:bodyPr>
            <a:lstStyle/>
            <a:p>
              <a:r>
                <a:rPr lang="bg-BG" sz="200" kern="1200" noProof="1" smtClean="0">
                  <a:ln w="0">
                    <a:noFill/>
                  </a:ln>
                  <a:solidFill>
                    <a:schemeClr val="bg1"/>
                  </a:solidFill>
                  <a:effectLst/>
                  <a:latin typeface="Corbel" pitchFamily="34" charset="0"/>
                  <a:ea typeface="+mn-ea"/>
                  <a:cs typeface="+mn-cs"/>
                </a:rPr>
                <a:t>безплатен курс "Качествен програмен код"</a:t>
              </a:r>
              <a:endParaRPr lang="bg-BG" sz="200" kern="1200" noProof="1">
                <a:ln w="0">
                  <a:noFill/>
                </a:ln>
                <a:solidFill>
                  <a:schemeClr val="bg1"/>
                </a:solidFill>
                <a:effectLst/>
                <a:latin typeface="Corbel" pitchFamily="34" charset="0"/>
                <a:ea typeface="+mn-ea"/>
                <a:cs typeface="+mn-cs"/>
              </a:endParaRPr>
            </a:p>
          </p:txBody>
        </p:sp>
        <p:sp>
          <p:nvSpPr>
            <p:cNvPr id="42" name="TextBox 41">
              <a:hlinkClick r:id="rId13" tooltip="Алго академия - Академия по алгоритмично програмиране - безплатни уроци по алгоритми и структури от данни, състезателно програмиране и състезания"/>
            </p:cNvPr>
            <p:cNvSpPr txBox="1"/>
            <p:nvPr userDrawn="1"/>
          </p:nvSpPr>
          <p:spPr>
            <a:xfrm flipH="1">
              <a:off x="3407676" y="2461282"/>
              <a:ext cx="1977943"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алго академия – състезателно програмиране, състезания</a:t>
              </a:r>
              <a:endParaRPr lang="bg-BG" sz="200" noProof="1">
                <a:ln w="0">
                  <a:noFill/>
                </a:ln>
                <a:solidFill>
                  <a:schemeClr val="bg1"/>
                </a:solidFill>
                <a:effectLst/>
              </a:endParaRPr>
            </a:p>
          </p:txBody>
        </p:sp>
        <p:sp>
          <p:nvSpPr>
            <p:cNvPr id="43" name="TextBox 42">
              <a:hlinkClick r:id="rId14" tooltip="Безплатен ASP.NET курс - уеб програмиране, бази данни, C#, .NET, ASP.NET"/>
            </p:cNvPr>
            <p:cNvSpPr txBox="1"/>
            <p:nvPr userDrawn="1"/>
          </p:nvSpPr>
          <p:spPr>
            <a:xfrm flipH="1">
              <a:off x="3406019" y="1985429"/>
              <a:ext cx="2181421"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ASP.NET курс - уеб програмиране, бази данни, C#, .NET, ASP.NET</a:t>
              </a:r>
              <a:endParaRPr lang="bg-BG" sz="200" noProof="1">
                <a:ln w="0">
                  <a:noFill/>
                </a:ln>
                <a:solidFill>
                  <a:schemeClr val="bg1"/>
                </a:solidFill>
                <a:effectLst/>
              </a:endParaRPr>
            </a:p>
          </p:txBody>
        </p:sp>
        <p:sp>
          <p:nvSpPr>
            <p:cNvPr id="44" name="TextBox 43">
              <a:hlinkClick r:id="rId15" tooltip="Софтуерна академия на Телерик - безплатни курсове и уроци по програмиране"/>
            </p:cNvPr>
            <p:cNvSpPr txBox="1"/>
            <p:nvPr userDrawn="1"/>
          </p:nvSpPr>
          <p:spPr>
            <a:xfrm flipH="1">
              <a:off x="1504800" y="1717933"/>
              <a:ext cx="1901159" cy="1210412"/>
            </a:xfrm>
            <a:prstGeom prst="rect">
              <a:avLst/>
            </a:prstGeom>
            <a:grpFill/>
          </p:spPr>
          <p:txBody>
            <a:bodyPr wrap="none" rtlCol="0">
              <a:spAutoFit/>
            </a:bodyPr>
            <a:lstStyle>
              <a:defPPr>
                <a:defRPr lang="en-US"/>
              </a:defPPr>
              <a:lvl1pPr>
                <a:defRPr sz="1200"/>
              </a:lvl1pPr>
            </a:lstStyle>
            <a:p>
              <a:pPr lvl="0" algn="l"/>
              <a:r>
                <a:rPr lang="bg-BG" sz="200" noProof="1" smtClean="0">
                  <a:ln w="0">
                    <a:noFill/>
                  </a:ln>
                  <a:solidFill>
                    <a:schemeClr val="bg1"/>
                  </a:solidFill>
                  <a:effectLst/>
                </a:rPr>
                <a:t>курсове и уроци по </a:t>
              </a:r>
              <a:r>
                <a:rPr lang="bg-BG" sz="200" kern="1200" noProof="1" smtClean="0">
                  <a:ln w="0">
                    <a:noFill/>
                  </a:ln>
                  <a:solidFill>
                    <a:schemeClr val="bg1"/>
                  </a:solidFill>
                  <a:effectLst/>
                  <a:latin typeface="Corbel" pitchFamily="34" charset="0"/>
                  <a:ea typeface="+mn-ea"/>
                  <a:cs typeface="+mn-cs"/>
                </a:rPr>
                <a:t>програмиране – Телерик академия</a:t>
              </a:r>
              <a:endParaRPr lang="bg-BG" sz="200" kern="1200" noProof="1">
                <a:ln w="0">
                  <a:noFill/>
                </a:ln>
                <a:solidFill>
                  <a:schemeClr val="bg1"/>
                </a:solidFill>
                <a:effectLst/>
                <a:latin typeface="Corbel" pitchFamily="34" charset="0"/>
                <a:ea typeface="+mn-ea"/>
                <a:cs typeface="+mn-cs"/>
              </a:endParaRPr>
            </a:p>
          </p:txBody>
        </p:sp>
        <p:sp>
          <p:nvSpPr>
            <p:cNvPr id="45" name="TextBox 44">
              <a:hlinkClick r:id="rId16" tooltip="Безплатен курс &quot;Разработка на мобилни приложения&quot; - iPhone, Android, Windows Phone, PhoneGap, HTML5, jQuery, AJAX"/>
            </p:cNvPr>
            <p:cNvSpPr txBox="1"/>
            <p:nvPr userDrawn="1"/>
          </p:nvSpPr>
          <p:spPr>
            <a:xfrm flipH="1">
              <a:off x="3404043" y="2718405"/>
              <a:ext cx="2058568"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курс мобилни приложения с iPhone, Android, WP7, PhoneGap</a:t>
              </a:r>
              <a:endParaRPr lang="bg-BG" sz="200" noProof="1">
                <a:ln w="0">
                  <a:noFill/>
                </a:ln>
                <a:solidFill>
                  <a:schemeClr val="bg1"/>
                </a:solidFill>
                <a:effectLst/>
              </a:endParaRPr>
            </a:p>
          </p:txBody>
        </p:sp>
        <p:sp>
          <p:nvSpPr>
            <p:cNvPr id="46" name="TextBox 45">
              <a:hlinkClick r:id="rId17" tooltip="Free C# Programming Book by Svetlin Nakov - безплатна C# книга от Светлин Наков, книга C#, книга Java, безплатна книга"/>
            </p:cNvPr>
            <p:cNvSpPr txBox="1"/>
            <p:nvPr userDrawn="1"/>
          </p:nvSpPr>
          <p:spPr>
            <a:xfrm flipH="1">
              <a:off x="1440317" y="3117785"/>
              <a:ext cx="1901159" cy="1210412"/>
            </a:xfrm>
            <a:prstGeom prst="rect">
              <a:avLst/>
            </a:prstGeom>
            <a:grpFill/>
          </p:spPr>
          <p:txBody>
            <a:bodyPr wrap="none" rtlCol="0">
              <a:spAutoFit/>
            </a:bodyPr>
            <a:lstStyle/>
            <a:p>
              <a:r>
                <a:rPr lang="bg-BG" sz="200" kern="1200" noProof="1" smtClean="0">
                  <a:ln w="0">
                    <a:noFill/>
                  </a:ln>
                  <a:solidFill>
                    <a:schemeClr val="bg1"/>
                  </a:solidFill>
                  <a:effectLst/>
                  <a:latin typeface="Corbel" pitchFamily="34" charset="0"/>
                  <a:ea typeface="+mn-ea"/>
                  <a:cs typeface="+mn-cs"/>
                </a:rPr>
                <a:t>free C# book, безплатна книга C#, книга Java, книга C#</a:t>
              </a:r>
              <a:endParaRPr lang="bg-BG" sz="200" kern="1200" noProof="1">
                <a:ln w="0">
                  <a:noFill/>
                </a:ln>
                <a:solidFill>
                  <a:schemeClr val="bg1"/>
                </a:solidFill>
                <a:effectLst/>
                <a:latin typeface="Corbel" pitchFamily="34" charset="0"/>
                <a:ea typeface="+mn-ea"/>
                <a:cs typeface="+mn-cs"/>
              </a:endParaRPr>
            </a:p>
          </p:txBody>
        </p:sp>
        <p:sp>
          <p:nvSpPr>
            <p:cNvPr id="47" name="TextBox 46">
              <a:hlinkClick r:id="rId18" tooltip="Дончо Минков - сайт за програмиране"/>
            </p:cNvPr>
            <p:cNvSpPr txBox="1"/>
            <p:nvPr userDrawn="1"/>
          </p:nvSpPr>
          <p:spPr>
            <a:xfrm flipH="1">
              <a:off x="3401370" y="2963513"/>
              <a:ext cx="1475012" cy="1210412"/>
            </a:xfrm>
            <a:prstGeom prst="rect">
              <a:avLst/>
            </a:prstGeom>
            <a:grpFill/>
          </p:spPr>
          <p:txBody>
            <a:bodyPr wrap="none" rtlCol="0">
              <a:spAutoFit/>
            </a:bodyPr>
            <a:lstStyle>
              <a:defPPr>
                <a:defRPr lang="en-US"/>
              </a:defPPr>
              <a:lvl1pPr>
                <a:defRPr sz="1600">
                  <a:ln w="0">
                    <a:solidFill>
                      <a:schemeClr val="tx1"/>
                    </a:solidFill>
                  </a:ln>
                  <a:effectLst/>
                </a:defRPr>
              </a:lvl1pPr>
            </a:lstStyle>
            <a:p>
              <a:pPr lvl="0"/>
              <a:r>
                <a:rPr lang="bg-BG" sz="200" noProof="1" smtClean="0">
                  <a:ln w="0">
                    <a:noFill/>
                  </a:ln>
                  <a:solidFill>
                    <a:schemeClr val="bg1"/>
                  </a:solidFill>
                </a:rPr>
                <a:t>Дончо Минков - сайт за програмиране</a:t>
              </a:r>
              <a:endParaRPr lang="bg-BG" sz="200" noProof="1">
                <a:ln w="0">
                  <a:noFill/>
                </a:ln>
                <a:solidFill>
                  <a:schemeClr val="bg1"/>
                </a:solidFill>
              </a:endParaRPr>
            </a:p>
          </p:txBody>
        </p:sp>
        <p:sp>
          <p:nvSpPr>
            <p:cNvPr id="48" name="TextBox 47">
              <a:hlinkClick r:id="rId19" tooltip="Николай Костов - блог за програмиране"/>
            </p:cNvPr>
            <p:cNvSpPr txBox="1"/>
            <p:nvPr userDrawn="1"/>
          </p:nvSpPr>
          <p:spPr>
            <a:xfrm flipH="1">
              <a:off x="3401423" y="3217864"/>
              <a:ext cx="1513403" cy="1210412"/>
            </a:xfrm>
            <a:prstGeom prst="rect">
              <a:avLst/>
            </a:prstGeom>
            <a:grpFill/>
          </p:spPr>
          <p:txBody>
            <a:bodyPr wrap="none" rtlCol="0">
              <a:spAutoFit/>
            </a:bodyPr>
            <a:lstStyle/>
            <a:p>
              <a:pPr algn="l"/>
              <a:r>
                <a:rPr lang="bg-BG" sz="200" kern="1200" noProof="1" smtClean="0">
                  <a:ln w="0">
                    <a:noFill/>
                  </a:ln>
                  <a:solidFill>
                    <a:schemeClr val="bg1"/>
                  </a:solidFill>
                  <a:effectLst/>
                  <a:latin typeface="Corbel" pitchFamily="34" charset="0"/>
                  <a:ea typeface="+mn-ea"/>
                  <a:cs typeface="+mn-cs"/>
                </a:rPr>
                <a:t>Николай Костов - блог за програмиране</a:t>
              </a:r>
              <a:endParaRPr lang="bg-BG" sz="200" kern="1200" noProof="1">
                <a:ln w="0">
                  <a:noFill/>
                </a:ln>
                <a:solidFill>
                  <a:schemeClr val="bg1"/>
                </a:solidFill>
                <a:effectLst/>
                <a:latin typeface="Corbel" pitchFamily="34" charset="0"/>
                <a:ea typeface="+mn-ea"/>
                <a:cs typeface="+mn-cs"/>
              </a:endParaRPr>
            </a:p>
          </p:txBody>
        </p:sp>
        <p:sp>
          <p:nvSpPr>
            <p:cNvPr id="49" name="TextBox 48">
              <a:hlinkClick r:id="rId20" tooltip="безплатен C# курс в софтуерната академия на Наков"/>
            </p:cNvPr>
            <p:cNvSpPr txBox="1"/>
            <p:nvPr userDrawn="1"/>
          </p:nvSpPr>
          <p:spPr>
            <a:xfrm flipH="1">
              <a:off x="3398079" y="3548402"/>
              <a:ext cx="1359837" cy="1210412"/>
            </a:xfrm>
            <a:prstGeom prst="rect">
              <a:avLst/>
            </a:prstGeom>
            <a:grpFill/>
          </p:spPr>
          <p:txBody>
            <a:bodyPr wrap="none" rtlCol="0">
              <a:spAutoFit/>
            </a:bodyPr>
            <a:lstStyle>
              <a:defPPr>
                <a:defRPr lang="en-US"/>
              </a:defPPr>
              <a:lvl1pPr>
                <a:defRPr sz="1600">
                  <a:ln w="0">
                    <a:solidFill>
                      <a:schemeClr val="tx1"/>
                    </a:solidFill>
                  </a:ln>
                  <a:effectLst/>
                </a:defRPr>
              </a:lvl1pPr>
            </a:lstStyle>
            <a:p>
              <a:pPr lvl="0"/>
              <a:r>
                <a:rPr lang="bg-BG" sz="200" noProof="1" smtClean="0">
                  <a:ln w="0">
                    <a:noFill/>
                  </a:ln>
                  <a:solidFill>
                    <a:schemeClr val="bg1"/>
                  </a:solidFill>
                </a:rPr>
                <a:t>C# курс, програмиране, безплатно</a:t>
              </a:r>
              <a:endParaRPr lang="bg-BG" sz="200" noProof="1">
                <a:ln w="0">
                  <a:noFill/>
                </a:ln>
                <a:solidFill>
                  <a:schemeClr val="bg1"/>
                </a:solidFill>
              </a:endParaRPr>
            </a:p>
          </p:txBody>
        </p:sp>
      </p:grpSp>
      <p:sp>
        <p:nvSpPr>
          <p:cNvPr id="7" name="Title 1"/>
          <p:cNvSpPr>
            <a:spLocks noGrp="1"/>
          </p:cNvSpPr>
          <p:nvPr>
            <p:ph type="title" hasCustomPrompt="1"/>
          </p:nvPr>
        </p:nvSpPr>
        <p:spPr>
          <a:xfrm>
            <a:off x="1828800" y="152400"/>
            <a:ext cx="7086600" cy="838200"/>
          </a:xfrm>
          <a:prstGeom prst="rect">
            <a:avLst/>
          </a:prstGeom>
        </p:spPr>
        <p:txBody>
          <a:bodyPr anchor="ctr" anchorCtr="0">
            <a:noAutofit/>
          </a:bodyPr>
          <a:lstStyle>
            <a:lvl1pPr algn="r" rtl="0" eaLnBrk="0" fontAlgn="base" hangingPunct="0">
              <a:lnSpc>
                <a:spcPts val="4000"/>
              </a:lnSpc>
              <a:spcBef>
                <a:spcPct val="0"/>
              </a:spcBef>
              <a:spcAft>
                <a:spcPct val="0"/>
              </a:spcAft>
              <a:defRPr lang="en-US" sz="4000" b="1" kern="1200" baseline="0" dirty="0">
                <a:ln w="500">
                  <a:noFill/>
                </a:ln>
                <a:solidFill>
                  <a:schemeClr val="tx2"/>
                </a:solidFill>
                <a:effectLst>
                  <a:outerShdw blurRad="38100" dist="38100" dir="2700000" algn="tl">
                    <a:srgbClr val="000000">
                      <a:alpha val="43137"/>
                    </a:srgbClr>
                  </a:outerShdw>
                  <a:reflection blurRad="12700" stA="20000" endPos="50000" dist="12700" dir="5400000" sy="-100000" algn="bl" rotWithShape="0"/>
                </a:effectLst>
                <a:latin typeface="+mj-lt"/>
                <a:ea typeface="+mj-ea"/>
                <a:cs typeface="+mj-cs"/>
              </a:defRPr>
            </a:lvl1pPr>
          </a:lstStyle>
          <a:p>
            <a:r>
              <a:rPr lang="en-US" dirty="0" smtClean="0"/>
              <a:t>Presentation Title</a:t>
            </a:r>
            <a:endParaRPr lang="en-US" dirty="0"/>
          </a:p>
        </p:txBody>
      </p:sp>
      <p:sp>
        <p:nvSpPr>
          <p:cNvPr id="9" name="TextBox 8">
            <a:hlinkClick r:id="rId2" tooltip="Форум за програмиране и уеб дизайн - дискусии, съвети, въпроси и отговори @ Софтуерна академия на Телерик"/>
          </p:cNvPr>
          <p:cNvSpPr txBox="1"/>
          <p:nvPr userDrawn="1"/>
        </p:nvSpPr>
        <p:spPr>
          <a:xfrm rot="12041701" flipH="1">
            <a:off x="7471619" y="3840481"/>
            <a:ext cx="890352" cy="1569660"/>
          </a:xfrm>
          <a:prstGeom prst="rect">
            <a:avLst/>
          </a:prstGeom>
          <a:noFill/>
        </p:spPr>
        <p:txBody>
          <a:bodyPr wrap="square" rtlCol="0">
            <a:spAutoFit/>
            <a:scene3d>
              <a:camera prst="orthographicFront"/>
              <a:lightRig rig="threePt" dir="t"/>
            </a:scene3d>
            <a:sp3d extrusionH="57150">
              <a:bevelT w="38100" h="38100"/>
            </a:sp3d>
          </a:bodyPr>
          <a:lstStyle/>
          <a:p>
            <a:r>
              <a:rPr lang="en-US" sz="9600" b="1" dirty="0" smtClean="0">
                <a:solidFill>
                  <a:schemeClr val="tx1">
                    <a:lumMod val="75000"/>
                  </a:schemeClr>
                </a:solidFill>
                <a:effectLst>
                  <a:reflection blurRad="6350" stA="55000" endA="300" endPos="45500" dir="5400000" sy="-100000" algn="bl" rotWithShape="0"/>
                </a:effectLst>
              </a:rPr>
              <a:t>?</a:t>
            </a:r>
            <a:endParaRPr lang="en-US" sz="9600" b="1" dirty="0">
              <a:solidFill>
                <a:schemeClr val="tx1">
                  <a:lumMod val="75000"/>
                </a:schemeClr>
              </a:solidFill>
              <a:effectLst>
                <a:reflection blurRad="6350" stA="55000" endA="300" endPos="45500" dir="5400000" sy="-100000" algn="bl" rotWithShape="0"/>
              </a:effectLst>
            </a:endParaRPr>
          </a:p>
        </p:txBody>
      </p:sp>
      <p:sp>
        <p:nvSpPr>
          <p:cNvPr id="11" name="TextBox 10">
            <a:hlinkClick r:id="rId4" tooltip="Програмиране за деца - безплатно в Телерик кидс академия"/>
          </p:cNvPr>
          <p:cNvSpPr txBox="1"/>
          <p:nvPr userDrawn="1"/>
        </p:nvSpPr>
        <p:spPr>
          <a:xfrm rot="9535351" flipH="1">
            <a:off x="923386" y="1861198"/>
            <a:ext cx="673363" cy="1446550"/>
          </a:xfrm>
          <a:prstGeom prst="rect">
            <a:avLst/>
          </a:prstGeom>
          <a:noFill/>
        </p:spPr>
        <p:txBody>
          <a:bodyPr wrap="square" rtlCol="0">
            <a:spAutoFit/>
            <a:scene3d>
              <a:camera prst="isometricOffAxis1Right"/>
              <a:lightRig rig="threePt" dir="t"/>
            </a:scene3d>
            <a:sp3d extrusionH="57150">
              <a:bevelT w="38100" h="38100"/>
            </a:sp3d>
          </a:bodyPr>
          <a:lstStyle/>
          <a:p>
            <a:r>
              <a:rPr lang="en-US" sz="8800" dirty="0" smtClean="0">
                <a:solidFill>
                  <a:schemeClr val="accent5">
                    <a:lumMod val="60000"/>
                    <a:lumOff val="40000"/>
                  </a:schemeClr>
                </a:solidFill>
                <a:effectLst>
                  <a:reflection blurRad="6350" stA="55000" endA="300" endPos="45500" dir="5400000" sy="-100000" algn="bl" rotWithShape="0"/>
                </a:effectLst>
              </a:rPr>
              <a:t>?</a:t>
            </a:r>
            <a:endParaRPr lang="en-US" sz="8800" dirty="0">
              <a:solidFill>
                <a:schemeClr val="accent5">
                  <a:lumMod val="60000"/>
                  <a:lumOff val="40000"/>
                </a:schemeClr>
              </a:solidFill>
              <a:effectLst>
                <a:reflection blurRad="6350" stA="55000" endA="300" endPos="45500" dir="5400000" sy="-100000" algn="bl" rotWithShape="0"/>
              </a:effectLst>
            </a:endParaRPr>
          </a:p>
        </p:txBody>
      </p:sp>
      <p:sp>
        <p:nvSpPr>
          <p:cNvPr id="12" name="TextBox 11">
            <a:hlinkClick r:id="rId5" tooltip="Безплатен SEO курс - оптимизация за търсачки, уроци по SEO"/>
          </p:cNvPr>
          <p:cNvSpPr txBox="1"/>
          <p:nvPr userDrawn="1"/>
        </p:nvSpPr>
        <p:spPr>
          <a:xfrm rot="16938170" flipH="1">
            <a:off x="4905823" y="966542"/>
            <a:ext cx="859648" cy="1992899"/>
          </a:xfrm>
          <a:prstGeom prst="rect">
            <a:avLst/>
          </a:prstGeom>
          <a:noFill/>
        </p:spPr>
        <p:txBody>
          <a:bodyPr wrap="square" rtlCol="0">
            <a:spAutoFit/>
            <a:scene3d>
              <a:camera prst="orthographicFront"/>
              <a:lightRig rig="threePt" dir="t"/>
            </a:scene3d>
            <a:sp3d extrusionH="57150">
              <a:bevelT w="38100" h="38100"/>
            </a:sp3d>
          </a:bodyPr>
          <a:lstStyle/>
          <a:p>
            <a:r>
              <a:rPr lang="en-US" sz="11500" b="1" dirty="0" smtClean="0">
                <a:solidFill>
                  <a:srgbClr val="FF831D"/>
                </a:solidFill>
                <a:effectLst>
                  <a:reflection blurRad="6350" stA="55000" endA="300" endPos="45500" dir="5400000" sy="-100000" algn="bl" rotWithShape="0"/>
                </a:effectLst>
              </a:rPr>
              <a:t>?</a:t>
            </a:r>
            <a:endParaRPr lang="en-US" sz="11500" b="1" dirty="0">
              <a:solidFill>
                <a:srgbClr val="FF831D"/>
              </a:solidFill>
              <a:effectLst>
                <a:reflection blurRad="6350" stA="55000" endA="300" endPos="45500" dir="5400000" sy="-100000" algn="bl" rotWithShape="0"/>
              </a:effectLst>
            </a:endParaRPr>
          </a:p>
        </p:txBody>
      </p:sp>
      <p:sp>
        <p:nvSpPr>
          <p:cNvPr id="13" name="TextBox 12">
            <a:hlinkClick r:id="rId6" tooltip="Безплатен курс &quot;Уеб дизайн с HTML, CSS и JavaScript&quot; - уроци по правене на уеб сайтове, HTML, CSS, Photoshop, JavaScript и CMS системи"/>
          </p:cNvPr>
          <p:cNvSpPr txBox="1"/>
          <p:nvPr userDrawn="1"/>
        </p:nvSpPr>
        <p:spPr>
          <a:xfrm rot="19836951" flipH="1">
            <a:off x="7379010" y="1495154"/>
            <a:ext cx="949687" cy="2062103"/>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r>
              <a:rPr lang="en-US" sz="12800" b="1" dirty="0"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innerShdw blurRad="63500" dist="50800" dir="8100000">
                    <a:prstClr val="black">
                      <a:alpha val="50000"/>
                    </a:prstClr>
                  </a:innerShdw>
                  <a:reflection blurRad="6350" stA="55000" endA="300" endPos="45500" dir="5400000" sy="-100000" algn="bl" rotWithShape="0"/>
                </a:effectLst>
              </a:rPr>
              <a:t>?</a:t>
            </a:r>
            <a:endParaRPr lang="en-US" sz="12800"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innerShdw blurRad="63500" dist="50800" dir="8100000">
                  <a:prstClr val="black">
                    <a:alpha val="50000"/>
                  </a:prstClr>
                </a:innerShdw>
                <a:reflection blurRad="6350" stA="55000" endA="300" endPos="45500" dir="5400000" sy="-100000" algn="bl" rotWithShape="0"/>
              </a:effectLst>
            </a:endParaRPr>
          </a:p>
        </p:txBody>
      </p:sp>
      <p:sp>
        <p:nvSpPr>
          <p:cNvPr id="14" name="TextBox 13">
            <a:hlinkClick r:id="rId7" tooltip="Училищна софтуерна академия - безплатни уроци по програмиране и уеб дизайн"/>
          </p:cNvPr>
          <p:cNvSpPr txBox="1"/>
          <p:nvPr userDrawn="1"/>
        </p:nvSpPr>
        <p:spPr>
          <a:xfrm rot="2233443" flipH="1">
            <a:off x="2139218" y="940065"/>
            <a:ext cx="445351" cy="954107"/>
          </a:xfrm>
          <a:prstGeom prst="rect">
            <a:avLst/>
          </a:prstGeom>
          <a:noFill/>
        </p:spPr>
        <p:txBody>
          <a:bodyPr wrap="square" rtlCol="0">
            <a:spAutoFit/>
            <a:scene3d>
              <a:camera prst="perspectiveHeroicExtremeLeftFacing"/>
              <a:lightRig rig="threePt" dir="t"/>
            </a:scene3d>
            <a:sp3d extrusionH="57150">
              <a:bevelT w="38100" h="38100"/>
            </a:sp3d>
          </a:bodyPr>
          <a:lstStyle/>
          <a:p>
            <a:r>
              <a:rPr lang="en-US" sz="5600" dirty="0" smtClean="0">
                <a:solidFill>
                  <a:schemeClr val="tx2">
                    <a:lumMod val="75000"/>
                  </a:schemeClr>
                </a:solidFill>
                <a:effectLst>
                  <a:reflection blurRad="6350" stA="55000" endA="300" endPos="45500" dir="5400000" sy="-100000" algn="bl" rotWithShape="0"/>
                </a:effectLst>
              </a:rPr>
              <a:t>?</a:t>
            </a:r>
            <a:endParaRPr lang="en-US" sz="5600" dirty="0">
              <a:solidFill>
                <a:schemeClr val="tx2">
                  <a:lumMod val="75000"/>
                </a:schemeClr>
              </a:solidFill>
              <a:effectLst>
                <a:reflection blurRad="6350" stA="55000" endA="300" endPos="45500" dir="5400000" sy="-100000" algn="bl" rotWithShape="0"/>
              </a:effectLst>
            </a:endParaRPr>
          </a:p>
        </p:txBody>
      </p:sp>
      <p:sp>
        <p:nvSpPr>
          <p:cNvPr id="15" name="TextBox 14">
            <a:hlinkClick r:id="rId8" tooltip="Безплатен курс &quot;Програмиране с ASP.NET MVC&quot; - уеб технологии, бази данни, C#, .NET, ASP.NET MVC"/>
          </p:cNvPr>
          <p:cNvSpPr txBox="1"/>
          <p:nvPr userDrawn="1"/>
        </p:nvSpPr>
        <p:spPr>
          <a:xfrm rot="8530737" flipH="1">
            <a:off x="4757100" y="4722613"/>
            <a:ext cx="643173" cy="1569660"/>
          </a:xfrm>
          <a:prstGeom prst="rect">
            <a:avLst/>
          </a:prstGeom>
          <a:noFill/>
        </p:spPr>
        <p:txBody>
          <a:bodyPr wrap="square" rtlCol="0">
            <a:spAutoFit/>
            <a:scene3d>
              <a:camera prst="orthographicFront"/>
              <a:lightRig rig="threePt" dir="t"/>
            </a:scene3d>
            <a:sp3d extrusionH="57150">
              <a:bevelT w="38100" h="38100"/>
            </a:sp3d>
          </a:bodyPr>
          <a:lstStyle/>
          <a:p>
            <a:r>
              <a:rPr lang="en-US" sz="9600" dirty="0" smtClean="0">
                <a:solidFill>
                  <a:srgbClr val="FF4A37"/>
                </a:solidFill>
                <a:effectLst>
                  <a:reflection blurRad="6350" stA="60000" endA="900" endPos="60000" dist="29997" dir="5400000" sy="-100000" algn="bl" rotWithShape="0"/>
                </a:effectLst>
              </a:rPr>
              <a:t>?</a:t>
            </a:r>
            <a:endParaRPr lang="en-US" sz="9600" dirty="0">
              <a:solidFill>
                <a:srgbClr val="FF4A37"/>
              </a:solidFill>
              <a:effectLst>
                <a:reflection blurRad="6350" stA="60000" endA="900" endPos="60000" dist="29997" dir="5400000" sy="-100000" algn="bl" rotWithShape="0"/>
              </a:effectLst>
            </a:endParaRPr>
          </a:p>
        </p:txBody>
      </p:sp>
      <p:sp>
        <p:nvSpPr>
          <p:cNvPr id="16" name="TextBox 15">
            <a:hlinkClick r:id="rId9" tooltip="Безплатен курс &quot;Разработка на софтуер в Cloud среда&quot; - AppEngine, AWS, Azure"/>
          </p:cNvPr>
          <p:cNvSpPr txBox="1"/>
          <p:nvPr userDrawn="1"/>
        </p:nvSpPr>
        <p:spPr>
          <a:xfrm rot="12627025" flipH="1">
            <a:off x="2910497" y="4405707"/>
            <a:ext cx="386488" cy="646331"/>
          </a:xfrm>
          <a:prstGeom prst="rect">
            <a:avLst/>
          </a:prstGeom>
          <a:noFill/>
        </p:spPr>
        <p:txBody>
          <a:bodyPr wrap="square" rtlCol="0">
            <a:spAutoFit/>
            <a:scene3d>
              <a:camera prst="orthographicFront"/>
              <a:lightRig rig="threePt" dir="t"/>
            </a:scene3d>
            <a:sp3d extrusionH="57150">
              <a:bevelT w="38100" h="38100"/>
            </a:sp3d>
          </a:bodyPr>
          <a:lstStyle/>
          <a:p>
            <a:r>
              <a:rPr lang="en-US" sz="3600" dirty="0" smtClean="0">
                <a:solidFill>
                  <a:schemeClr val="tx2">
                    <a:lumMod val="40000"/>
                    <a:lumOff val="60000"/>
                  </a:schemeClr>
                </a:solidFill>
                <a:effectLst>
                  <a:reflection blurRad="6350" stA="55000" endA="300" endPos="45500" dir="5400000" sy="-100000" algn="bl" rotWithShape="0"/>
                </a:effectLst>
              </a:rPr>
              <a:t>?</a:t>
            </a:r>
            <a:endParaRPr lang="en-US" sz="3600" dirty="0">
              <a:solidFill>
                <a:schemeClr val="tx2">
                  <a:lumMod val="40000"/>
                  <a:lumOff val="60000"/>
                </a:schemeClr>
              </a:solidFill>
              <a:effectLst>
                <a:reflection blurRad="6350" stA="55000" endA="300" endPos="45500" dir="5400000" sy="-100000" algn="bl" rotWithShape="0"/>
              </a:effectLst>
            </a:endParaRPr>
          </a:p>
        </p:txBody>
      </p:sp>
      <p:sp>
        <p:nvSpPr>
          <p:cNvPr id="17" name="TextBox 16">
            <a:hlinkClick r:id="rId10" tooltip="BG Coder - онлайн състезателна система - тренировки за състезания по програмиране - online judge"/>
          </p:cNvPr>
          <p:cNvSpPr txBox="1"/>
          <p:nvPr userDrawn="1"/>
        </p:nvSpPr>
        <p:spPr>
          <a:xfrm rot="1186146" flipH="1">
            <a:off x="6185957" y="4125718"/>
            <a:ext cx="499379" cy="1107996"/>
          </a:xfrm>
          <a:prstGeom prst="rect">
            <a:avLst/>
          </a:prstGeom>
          <a:noFill/>
        </p:spPr>
        <p:txBody>
          <a:bodyPr wrap="square" rtlCol="0">
            <a:spAutoFit/>
            <a:scene3d>
              <a:camera prst="orthographicFront"/>
              <a:lightRig rig="threePt" dir="t"/>
            </a:scene3d>
            <a:sp3d extrusionH="57150">
              <a:bevelT w="69850" h="69850" prst="divot"/>
            </a:sp3d>
          </a:bodyPr>
          <a:lstStyle/>
          <a:p>
            <a:r>
              <a:rPr lang="en-US" sz="6600" dirty="0" smtClean="0">
                <a:solidFill>
                  <a:srgbClr val="9966FF"/>
                </a:solidFill>
                <a:effectLst>
                  <a:reflection blurRad="6350" stA="55000" endA="300" endPos="45500" dir="5400000" sy="-100000" algn="bl" rotWithShape="0"/>
                </a:effectLst>
              </a:rPr>
              <a:t>?</a:t>
            </a:r>
            <a:endParaRPr lang="en-US" sz="6600" dirty="0">
              <a:solidFill>
                <a:srgbClr val="9966FF"/>
              </a:solidFill>
              <a:effectLst>
                <a:reflection blurRad="6350" stA="55000" endA="300" endPos="45500" dir="5400000" sy="-100000" algn="bl" rotWithShape="0"/>
              </a:effectLst>
            </a:endParaRPr>
          </a:p>
        </p:txBody>
      </p:sp>
      <p:sp>
        <p:nvSpPr>
          <p:cNvPr id="18" name="TextBox 17">
            <a:hlinkClick r:id="rId11" tooltip="Светлин Наков - курсове и уроци по програмиране, уеб дизайн, книги, обучения - безплатно"/>
          </p:cNvPr>
          <p:cNvSpPr txBox="1"/>
          <p:nvPr userDrawn="1"/>
        </p:nvSpPr>
        <p:spPr>
          <a:xfrm rot="19460650" flipH="1">
            <a:off x="3150206" y="1979501"/>
            <a:ext cx="489197" cy="769441"/>
          </a:xfrm>
          <a:prstGeom prst="rect">
            <a:avLst/>
          </a:prstGeom>
          <a:noFill/>
        </p:spPr>
        <p:txBody>
          <a:bodyPr wrap="square" rtlCol="0">
            <a:prstTxWarp prst="textInflate">
              <a:avLst/>
            </a:prstTxWarp>
            <a:spAutoFit/>
            <a:scene3d>
              <a:camera prst="perspectiveRelaxedModerately"/>
              <a:lightRig rig="threePt" dir="t"/>
            </a:scene3d>
            <a:sp3d extrusionH="57150">
              <a:bevelT w="38100" h="38100"/>
            </a:sp3d>
          </a:bodyPr>
          <a:lstStyle/>
          <a:p>
            <a:r>
              <a:rPr lang="en-US" sz="4400" dirty="0" smtClean="0">
                <a:solidFill>
                  <a:srgbClr val="FF6699"/>
                </a:solidFill>
                <a:effectLst>
                  <a:reflection blurRad="6350" stA="55000" endA="300" endPos="45500" dir="5400000" sy="-100000" algn="bl" rotWithShape="0"/>
                </a:effectLst>
              </a:rPr>
              <a:t>?</a:t>
            </a:r>
            <a:endParaRPr lang="en-US" sz="4400" dirty="0">
              <a:solidFill>
                <a:srgbClr val="FF6699"/>
              </a:solidFill>
              <a:effectLst>
                <a:reflection blurRad="6350" stA="55000" endA="300" endPos="45500" dir="5400000" sy="-100000" algn="bl" rotWithShape="0"/>
              </a:effectLst>
            </a:endParaRPr>
          </a:p>
        </p:txBody>
      </p:sp>
      <p:sp>
        <p:nvSpPr>
          <p:cNvPr id="19" name="TextBox 18">
            <a:hlinkClick r:id="rId12" tooltip="Безплатен курс &quot;Качествен програмен код&quot;"/>
          </p:cNvPr>
          <p:cNvSpPr txBox="1"/>
          <p:nvPr userDrawn="1"/>
        </p:nvSpPr>
        <p:spPr>
          <a:xfrm rot="18277140" flipH="1">
            <a:off x="405234" y="3272336"/>
            <a:ext cx="413607" cy="646331"/>
          </a:xfrm>
          <a:prstGeom prst="rect">
            <a:avLst/>
          </a:prstGeom>
          <a:noFill/>
        </p:spPr>
        <p:txBody>
          <a:bodyPr wrap="square" rtlCol="0">
            <a:spAutoFit/>
            <a:scene3d>
              <a:camera prst="orthographicFront"/>
              <a:lightRig rig="threePt" dir="t"/>
            </a:scene3d>
            <a:sp3d extrusionH="57150">
              <a:bevelT w="38100" h="38100"/>
            </a:sp3d>
          </a:bodyPr>
          <a:lstStyle/>
          <a:p>
            <a:r>
              <a:rPr lang="en-US" sz="3600" dirty="0" smtClean="0">
                <a:solidFill>
                  <a:schemeClr val="tx2">
                    <a:lumMod val="40000"/>
                    <a:lumOff val="60000"/>
                  </a:schemeClr>
                </a:solidFill>
                <a:effectLst>
                  <a:reflection blurRad="6350" stA="55000" endA="300" endPos="45500" dir="5400000" sy="-100000" algn="bl" rotWithShape="0"/>
                </a:effectLst>
              </a:rPr>
              <a:t>?</a:t>
            </a:r>
            <a:endParaRPr lang="en-US" sz="3600" dirty="0">
              <a:solidFill>
                <a:schemeClr val="tx2">
                  <a:lumMod val="40000"/>
                  <a:lumOff val="60000"/>
                </a:schemeClr>
              </a:solidFill>
              <a:effectLst>
                <a:reflection blurRad="6350" stA="55000" endA="300" endPos="45500" dir="5400000" sy="-100000" algn="bl" rotWithShape="0"/>
              </a:effectLst>
            </a:endParaRPr>
          </a:p>
        </p:txBody>
      </p:sp>
      <p:sp>
        <p:nvSpPr>
          <p:cNvPr id="20" name="TextBox 19">
            <a:hlinkClick r:id="rId13" tooltip="Алго академия - Академия по алгоритмично програмиране - безплатни уроци по алгоритми и структури от данни, състезателно програмиране и състезания"/>
          </p:cNvPr>
          <p:cNvSpPr txBox="1"/>
          <p:nvPr userDrawn="1"/>
        </p:nvSpPr>
        <p:spPr>
          <a:xfrm rot="18695734" flipH="1">
            <a:off x="3127407" y="5396299"/>
            <a:ext cx="548101" cy="1015663"/>
          </a:xfrm>
          <a:prstGeom prst="rect">
            <a:avLst/>
          </a:prstGeom>
          <a:noFill/>
        </p:spPr>
        <p:txBody>
          <a:bodyPr wrap="square" rtlCol="0">
            <a:spAutoFit/>
          </a:bodyPr>
          <a:lstStyle/>
          <a:p>
            <a:r>
              <a:rPr lang="en-US" sz="6000"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a:t>
            </a:r>
            <a:endParaRPr lang="en-US" sz="6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
        <p:nvSpPr>
          <p:cNvPr id="21" name="TextBox 20">
            <a:hlinkClick r:id="rId14" tooltip="Безплатен ASP.NET курс - уеб програмиране, бази данни, C#, .NET, ASP.NET"/>
          </p:cNvPr>
          <p:cNvSpPr txBox="1"/>
          <p:nvPr userDrawn="1"/>
        </p:nvSpPr>
        <p:spPr>
          <a:xfrm rot="10134629" flipH="1">
            <a:off x="6730680" y="5522529"/>
            <a:ext cx="444390" cy="707886"/>
          </a:xfrm>
          <a:prstGeom prst="rect">
            <a:avLst/>
          </a:prstGeom>
          <a:noFill/>
        </p:spPr>
        <p:txBody>
          <a:bodyPr wrap="square" rtlCol="0">
            <a:spAutoFit/>
            <a:scene3d>
              <a:camera prst="orthographicFront"/>
              <a:lightRig rig="threePt" dir="t"/>
            </a:scene3d>
            <a:sp3d extrusionH="57150">
              <a:bevelT w="38100" h="38100"/>
            </a:sp3d>
          </a:bodyPr>
          <a:lstStyle/>
          <a:p>
            <a:r>
              <a:rPr lang="en-US" sz="4000" dirty="0" smtClean="0">
                <a:solidFill>
                  <a:schemeClr val="accent4">
                    <a:lumMod val="60000"/>
                    <a:lumOff val="40000"/>
                  </a:schemeClr>
                </a:solidFill>
                <a:effectLst>
                  <a:reflection blurRad="6350" stA="55000" endA="300" endPos="45500" dir="5400000" sy="-100000" algn="bl" rotWithShape="0"/>
                </a:effectLst>
              </a:rPr>
              <a:t>?</a:t>
            </a:r>
            <a:endParaRPr lang="en-US" sz="4000" dirty="0">
              <a:solidFill>
                <a:schemeClr val="accent4">
                  <a:lumMod val="60000"/>
                  <a:lumOff val="40000"/>
                </a:schemeClr>
              </a:solidFill>
              <a:effectLst>
                <a:reflection blurRad="6350" stA="55000" endA="300" endPos="45500" dir="5400000" sy="-100000" algn="bl" rotWithShape="0"/>
              </a:effectLst>
            </a:endParaRPr>
          </a:p>
        </p:txBody>
      </p:sp>
      <p:sp>
        <p:nvSpPr>
          <p:cNvPr id="22" name="TextBox 21">
            <a:hlinkClick r:id="rId15" tooltip="Софтуерна академия на Телерик - безплатни курсове и уроци по програмиране"/>
          </p:cNvPr>
          <p:cNvSpPr txBox="1"/>
          <p:nvPr userDrawn="1"/>
        </p:nvSpPr>
        <p:spPr>
          <a:xfrm rot="12126217" flipH="1">
            <a:off x="559977" y="930479"/>
            <a:ext cx="387894" cy="707886"/>
          </a:xfrm>
          <a:prstGeom prst="rect">
            <a:avLst/>
          </a:prstGeom>
          <a:noFill/>
        </p:spPr>
        <p:txBody>
          <a:bodyPr wrap="square" rtlCol="0">
            <a:spAutoFit/>
            <a:scene3d>
              <a:camera prst="orthographicFront"/>
              <a:lightRig rig="soft" dir="t">
                <a:rot lat="0" lon="0" rev="10800000"/>
              </a:lightRig>
            </a:scene3d>
            <a:sp3d>
              <a:bevelT w="27940" h="12700"/>
              <a:contourClr>
                <a:srgbClr val="DDDDDD"/>
              </a:contourClr>
            </a:sp3d>
          </a:bodyPr>
          <a:lstStyle/>
          <a:p>
            <a:r>
              <a:rPr lang="en-US" sz="4000" b="1" spc="150" dirty="0" smtClean="0">
                <a:ln w="11430"/>
                <a:solidFill>
                  <a:schemeClr val="accent4">
                    <a:lumMod val="60000"/>
                    <a:lumOff val="40000"/>
                  </a:schemeClr>
                </a:solidFill>
                <a:effectLst>
                  <a:outerShdw blurRad="25400" algn="tl" rotWithShape="0">
                    <a:srgbClr val="000000">
                      <a:alpha val="43000"/>
                    </a:srgbClr>
                  </a:outerShdw>
                </a:effectLst>
              </a:rPr>
              <a:t>?</a:t>
            </a:r>
            <a:endParaRPr lang="en-US" sz="4000" b="1" spc="150" dirty="0">
              <a:ln w="11430"/>
              <a:solidFill>
                <a:schemeClr val="accent4">
                  <a:lumMod val="60000"/>
                  <a:lumOff val="40000"/>
                </a:schemeClr>
              </a:solidFill>
              <a:effectLst>
                <a:outerShdw blurRad="25400" algn="tl" rotWithShape="0">
                  <a:srgbClr val="000000">
                    <a:alpha val="43000"/>
                  </a:srgbClr>
                </a:outerShdw>
              </a:effectLst>
            </a:endParaRPr>
          </a:p>
        </p:txBody>
      </p:sp>
      <p:sp>
        <p:nvSpPr>
          <p:cNvPr id="23" name="TextBox 22">
            <a:hlinkClick r:id="rId16" tooltip="Безплатен курс &quot;Разработка на мобилни приложения&quot; - iPhone, Android, Windows Phone, PhoneGap, HTML5, jQuery, AJAX"/>
          </p:cNvPr>
          <p:cNvSpPr txBox="1"/>
          <p:nvPr userDrawn="1"/>
        </p:nvSpPr>
        <p:spPr>
          <a:xfrm rot="20840689" flipH="1">
            <a:off x="8186733" y="5517701"/>
            <a:ext cx="357408" cy="646331"/>
          </a:xfrm>
          <a:prstGeom prst="rect">
            <a:avLst/>
          </a:prstGeom>
          <a:noFill/>
        </p:spPr>
        <p:txBody>
          <a:bodyPr wrap="square" rtlCol="0">
            <a:spAutoFit/>
          </a:bodyPr>
          <a:lstStyle/>
          <a:p>
            <a:r>
              <a:rPr lang="en-US" sz="3600" b="1" dirty="0" smtClean="0">
                <a:ln w="19050">
                  <a:solidFill>
                    <a:schemeClr val="accent4">
                      <a:lumMod val="75000"/>
                      <a:alpha val="50000"/>
                    </a:schemeClr>
                  </a:solidFill>
                  <a:prstDash val="solid"/>
                  <a:miter lim="800000"/>
                </a:ln>
                <a:solidFill>
                  <a:schemeClr val="accent4">
                    <a:lumMod val="20000"/>
                    <a:lumOff val="80000"/>
                    <a:alpha val="25000"/>
                  </a:schemeClr>
                </a:solidFill>
                <a:effectLst>
                  <a:outerShdw blurRad="25500" dist="23000" dir="7020000" algn="tl">
                    <a:srgbClr val="000000">
                      <a:alpha val="50000"/>
                    </a:srgbClr>
                  </a:outerShdw>
                </a:effectLst>
              </a:rPr>
              <a:t>?</a:t>
            </a:r>
            <a:endParaRPr lang="en-US" sz="4000" b="1" dirty="0">
              <a:ln w="19050">
                <a:solidFill>
                  <a:schemeClr val="accent4">
                    <a:lumMod val="75000"/>
                    <a:alpha val="50000"/>
                  </a:schemeClr>
                </a:solidFill>
                <a:prstDash val="solid"/>
                <a:miter lim="800000"/>
              </a:ln>
              <a:solidFill>
                <a:schemeClr val="accent4">
                  <a:lumMod val="20000"/>
                  <a:lumOff val="80000"/>
                  <a:alpha val="25000"/>
                </a:schemeClr>
              </a:solidFill>
              <a:effectLst>
                <a:outerShdw blurRad="25500" dist="23000" dir="7020000" algn="tl">
                  <a:srgbClr val="000000">
                    <a:alpha val="50000"/>
                  </a:srgbClr>
                </a:outerShdw>
              </a:effectLst>
            </a:endParaRPr>
          </a:p>
        </p:txBody>
      </p:sp>
      <p:sp>
        <p:nvSpPr>
          <p:cNvPr id="24" name="TextBox 23">
            <a:hlinkClick r:id="rId17" tooltip="Free C# Programming Book by Svetlin Nakov - безплатна C# книга от Светлин Наков, книга C#, книга Java, безплатна книга"/>
          </p:cNvPr>
          <p:cNvSpPr txBox="1"/>
          <p:nvPr userDrawn="1"/>
        </p:nvSpPr>
        <p:spPr>
          <a:xfrm rot="15426793" flipH="1">
            <a:off x="1145826" y="4072253"/>
            <a:ext cx="369652" cy="769441"/>
          </a:xfrm>
          <a:prstGeom prst="rect">
            <a:avLst/>
          </a:prstGeom>
          <a:noFill/>
        </p:spPr>
        <p:txBody>
          <a:bodyPr wrap="square" rtlCol="0">
            <a:spAutoFit/>
            <a:scene3d>
              <a:camera prst="orthographicFront"/>
              <a:lightRig rig="threePt" dir="t"/>
            </a:scene3d>
            <a:sp3d extrusionH="57150">
              <a:bevelT w="38100" h="38100"/>
            </a:sp3d>
          </a:bodyPr>
          <a:lstStyle/>
          <a:p>
            <a:r>
              <a:rPr lang="en-US" sz="4400" dirty="0" smtClean="0">
                <a:ln>
                  <a:solidFill>
                    <a:schemeClr val="accent2">
                      <a:lumMod val="40000"/>
                      <a:lumOff val="60000"/>
                    </a:schemeClr>
                  </a:solidFill>
                </a:ln>
                <a:solidFill>
                  <a:schemeClr val="accent6">
                    <a:lumMod val="60000"/>
                    <a:lumOff val="40000"/>
                  </a:schemeClr>
                </a:solidFill>
                <a:effectLst>
                  <a:reflection blurRad="6350" stA="55000" endA="300" endPos="45500" dir="5400000" sy="-100000" algn="bl" rotWithShape="0"/>
                </a:effectLst>
              </a:rPr>
              <a:t>?</a:t>
            </a:r>
            <a:endParaRPr lang="en-US" sz="4400" dirty="0">
              <a:ln>
                <a:solidFill>
                  <a:schemeClr val="accent2">
                    <a:lumMod val="40000"/>
                    <a:lumOff val="60000"/>
                  </a:schemeClr>
                </a:solidFill>
              </a:ln>
              <a:solidFill>
                <a:schemeClr val="accent6">
                  <a:lumMod val="60000"/>
                  <a:lumOff val="40000"/>
                </a:schemeClr>
              </a:solidFill>
              <a:effectLst>
                <a:reflection blurRad="6350" stA="55000" endA="300" endPos="45500" dir="5400000" sy="-100000" algn="bl" rotWithShape="0"/>
              </a:effectLst>
            </a:endParaRPr>
          </a:p>
        </p:txBody>
      </p:sp>
      <p:sp>
        <p:nvSpPr>
          <p:cNvPr id="25" name="TextBox 24">
            <a:hlinkClick r:id="rId18" tooltip="Дончо Минков - сайт за програмиране"/>
          </p:cNvPr>
          <p:cNvSpPr txBox="1"/>
          <p:nvPr userDrawn="1"/>
        </p:nvSpPr>
        <p:spPr>
          <a:xfrm rot="11071760" flipH="1">
            <a:off x="6518175" y="1140358"/>
            <a:ext cx="345408" cy="523220"/>
          </a:xfrm>
          <a:prstGeom prst="rect">
            <a:avLst/>
          </a:prstGeom>
          <a:noFill/>
        </p:spPr>
        <p:txBody>
          <a:bodyPr wrap="square" rtlCol="0">
            <a:spAutoFit/>
            <a:scene3d>
              <a:camera prst="orthographicFront"/>
              <a:lightRig rig="threePt" dir="t"/>
            </a:scene3d>
            <a:sp3d extrusionH="57150">
              <a:bevelT w="38100" h="38100"/>
            </a:sp3d>
          </a:bodyPr>
          <a:lstStyle/>
          <a:p>
            <a:r>
              <a:rPr lang="en-US" sz="2800" dirty="0" smtClean="0">
                <a:ln>
                  <a:solidFill>
                    <a:schemeClr val="tx1">
                      <a:lumMod val="75000"/>
                    </a:schemeClr>
                  </a:solidFill>
                </a:ln>
                <a:solidFill>
                  <a:schemeClr val="accent4">
                    <a:lumMod val="60000"/>
                    <a:lumOff val="40000"/>
                  </a:schemeClr>
                </a:solidFill>
                <a:effectLst>
                  <a:reflection blurRad="6350" stA="55000" endA="300" endPos="45500" dir="5400000" sy="-100000" algn="bl" rotWithShape="0"/>
                </a:effectLst>
              </a:rPr>
              <a:t>?</a:t>
            </a:r>
            <a:endParaRPr lang="en-US" sz="2800" dirty="0">
              <a:ln>
                <a:solidFill>
                  <a:schemeClr val="tx1">
                    <a:lumMod val="75000"/>
                  </a:schemeClr>
                </a:solidFill>
              </a:ln>
              <a:solidFill>
                <a:schemeClr val="accent4">
                  <a:lumMod val="60000"/>
                  <a:lumOff val="40000"/>
                </a:schemeClr>
              </a:solidFill>
              <a:effectLst>
                <a:reflection blurRad="6350" stA="55000" endA="300" endPos="45500" dir="5400000" sy="-100000" algn="bl" rotWithShape="0"/>
              </a:effectLst>
            </a:endParaRPr>
          </a:p>
        </p:txBody>
      </p:sp>
      <p:sp>
        <p:nvSpPr>
          <p:cNvPr id="26" name="TextBox 25">
            <a:hlinkClick r:id="rId19" tooltip="Николай Костов - блог за програмиране"/>
          </p:cNvPr>
          <p:cNvSpPr txBox="1"/>
          <p:nvPr userDrawn="1"/>
        </p:nvSpPr>
        <p:spPr>
          <a:xfrm rot="300526" flipH="1">
            <a:off x="3902297" y="1278821"/>
            <a:ext cx="345408" cy="523220"/>
          </a:xfrm>
          <a:prstGeom prst="rect">
            <a:avLst/>
          </a:prstGeom>
          <a:noFill/>
        </p:spPr>
        <p:txBody>
          <a:bodyPr wrap="square" rtlCol="0">
            <a:spAutoFit/>
            <a:scene3d>
              <a:camera prst="orthographicFront"/>
              <a:lightRig rig="threePt" dir="t"/>
            </a:scene3d>
            <a:sp3d extrusionH="57150">
              <a:bevelT w="38100" h="38100"/>
            </a:sp3d>
          </a:bodyPr>
          <a:lstStyle/>
          <a:p>
            <a:r>
              <a:rPr lang="en-US" sz="2800" b="1" dirty="0" smtClean="0">
                <a:ln w="31550" cmpd="sng">
                  <a:solidFill>
                    <a:schemeClr val="tx2">
                      <a:lumMod val="20000"/>
                      <a:lumOff val="80000"/>
                    </a:schemeClr>
                  </a:solidFill>
                  <a:prstDash val="solid"/>
                </a:ln>
                <a:solidFill>
                  <a:schemeClr val="tx1">
                    <a:lumMod val="20000"/>
                    <a:lumOff val="80000"/>
                  </a:schemeClr>
                </a:solidFill>
                <a:effectLst>
                  <a:outerShdw blurRad="50800" dist="40000" dir="5400000" algn="tl" rotWithShape="0">
                    <a:srgbClr val="000000">
                      <a:shade val="5000"/>
                      <a:satMod val="120000"/>
                      <a:alpha val="33000"/>
                    </a:srgbClr>
                  </a:outerShdw>
                </a:effectLst>
              </a:rPr>
              <a:t>?</a:t>
            </a:r>
            <a:endParaRPr lang="en-US" sz="2800" dirty="0">
              <a:ln w="31550" cmpd="sng">
                <a:solidFill>
                  <a:schemeClr val="tx2">
                    <a:lumMod val="20000"/>
                    <a:lumOff val="80000"/>
                  </a:schemeClr>
                </a:solidFill>
                <a:prstDash val="solid"/>
              </a:ln>
              <a:solidFill>
                <a:schemeClr val="tx1">
                  <a:lumMod val="20000"/>
                  <a:lumOff val="80000"/>
                </a:schemeClr>
              </a:solidFill>
              <a:effectLst>
                <a:reflection blurRad="6350" stA="55000" endA="300" endPos="45500" dir="5400000" sy="-100000" algn="bl" rotWithShape="0"/>
              </a:effectLst>
            </a:endParaRPr>
          </a:p>
        </p:txBody>
      </p:sp>
      <p:sp>
        <p:nvSpPr>
          <p:cNvPr id="27" name="TextBox 26">
            <a:hlinkClick r:id="rId20" tooltip="C# курс - програмиране, уроци, видео, лекции от Наков"/>
          </p:cNvPr>
          <p:cNvSpPr txBox="1"/>
          <p:nvPr userDrawn="1"/>
        </p:nvSpPr>
        <p:spPr>
          <a:xfrm rot="2086872" flipH="1">
            <a:off x="8330354" y="1359227"/>
            <a:ext cx="444390" cy="584775"/>
          </a:xfrm>
          <a:prstGeom prst="rect">
            <a:avLst/>
          </a:prstGeom>
          <a:noFill/>
        </p:spPr>
        <p:txBody>
          <a:bodyPr wrap="square" rtlCol="0">
            <a:spAutoFit/>
            <a:scene3d>
              <a:camera prst="orthographicFront"/>
              <a:lightRig rig="threePt" dir="t"/>
            </a:scene3d>
            <a:sp3d extrusionH="57150">
              <a:bevelT w="38100" h="38100"/>
            </a:sp3d>
          </a:bodyPr>
          <a:lstStyle/>
          <a:p>
            <a:r>
              <a:rPr lang="en-US" sz="3200" dirty="0" smtClean="0">
                <a:ln>
                  <a:solidFill>
                    <a:schemeClr val="accent1">
                      <a:lumMod val="40000"/>
                      <a:lumOff val="60000"/>
                    </a:schemeClr>
                  </a:solidFill>
                </a:ln>
                <a:solidFill>
                  <a:schemeClr val="accent4">
                    <a:lumMod val="60000"/>
                    <a:lumOff val="40000"/>
                  </a:schemeClr>
                </a:solidFill>
                <a:effectLst>
                  <a:reflection blurRad="6350" stA="55000" endA="300" endPos="45500" dir="5400000" sy="-100000" algn="bl" rotWithShape="0"/>
                </a:effectLst>
              </a:rPr>
              <a:t>?</a:t>
            </a:r>
            <a:endParaRPr lang="en-US" sz="3200" dirty="0">
              <a:ln>
                <a:solidFill>
                  <a:schemeClr val="accent1">
                    <a:lumMod val="40000"/>
                    <a:lumOff val="60000"/>
                  </a:schemeClr>
                </a:solidFill>
              </a:ln>
              <a:solidFill>
                <a:schemeClr val="accent4">
                  <a:lumMod val="60000"/>
                  <a:lumOff val="40000"/>
                </a:schemeClr>
              </a:solidFill>
              <a:effectLst>
                <a:reflection blurRad="6350" stA="55000" endA="300" endPos="45500" dir="5400000" sy="-100000" algn="bl" rotWithShape="0"/>
              </a:effectLst>
            </a:endParaRPr>
          </a:p>
        </p:txBody>
      </p:sp>
      <p:sp>
        <p:nvSpPr>
          <p:cNvPr id="28" name="Rectangle 27"/>
          <p:cNvSpPr/>
          <p:nvPr userDrawn="1"/>
        </p:nvSpPr>
        <p:spPr>
          <a:xfrm>
            <a:off x="1828800" y="2903716"/>
            <a:ext cx="5486400" cy="1261884"/>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marL="0" lvl="0" indent="0" algn="ctr" eaLnBrk="0" hangingPunct="0">
              <a:lnSpc>
                <a:spcPct val="100000"/>
              </a:lnSpc>
              <a:spcBef>
                <a:spcPts val="0"/>
              </a:spcBef>
              <a:spcAft>
                <a:spcPts val="0"/>
              </a:spcAft>
              <a:buClr>
                <a:schemeClr val="accent5">
                  <a:lumMod val="40000"/>
                  <a:lumOff val="60000"/>
                </a:schemeClr>
              </a:buClr>
              <a:buSzPct val="70000"/>
              <a:buFont typeface="Wingdings 2" pitchFamily="18" charset="2"/>
              <a:buNone/>
            </a:pPr>
            <a:r>
              <a:rPr lang="en-US" sz="7600" b="1" spc="150" noProof="0" dirty="0" smtClean="0">
                <a:ln w="11430"/>
                <a:solidFill>
                  <a:schemeClr val="tx1">
                    <a:lumMod val="40000"/>
                    <a:lumOff val="60000"/>
                  </a:schemeClr>
                </a:solidFill>
                <a:effectLst>
                  <a:outerShdw blurRad="25400" algn="tl" rotWithShape="0">
                    <a:srgbClr val="000000">
                      <a:alpha val="43000"/>
                    </a:srgbClr>
                  </a:outerShdw>
                </a:effectLst>
                <a:latin typeface="+mn-lt"/>
              </a:rPr>
              <a:t>Questions?</a:t>
            </a:r>
            <a:endParaRPr lang="en-US" sz="7600" b="1" spc="150" dirty="0">
              <a:ln w="11430"/>
              <a:solidFill>
                <a:schemeClr val="tx1">
                  <a:lumMod val="40000"/>
                  <a:lumOff val="60000"/>
                </a:schemeClr>
              </a:solidFill>
              <a:effectLst>
                <a:outerShdw blurRad="25400" algn="tl" rotWithShape="0">
                  <a:srgbClr val="000000">
                    <a:alpha val="43000"/>
                  </a:srgbClr>
                </a:outerShdw>
              </a:effectLst>
              <a:latin typeface="+mn-lt"/>
            </a:endParaRPr>
          </a:p>
        </p:txBody>
      </p:sp>
      <p:sp>
        <p:nvSpPr>
          <p:cNvPr id="29" name="Text Placeholder 29"/>
          <p:cNvSpPr>
            <a:spLocks noGrp="1"/>
          </p:cNvSpPr>
          <p:nvPr>
            <p:ph type="body" sz="quarter" idx="10" hasCustomPrompt="1"/>
          </p:nvPr>
        </p:nvSpPr>
        <p:spPr>
          <a:xfrm>
            <a:off x="6807131" y="6400800"/>
            <a:ext cx="2218556" cy="369332"/>
          </a:xfrm>
          <a:prstGeom prst="rect">
            <a:avLst/>
          </a:prstGeom>
        </p:spPr>
        <p:txBody>
          <a:bodyPr wrap="none">
            <a:spAutoFit/>
          </a:bodyPr>
          <a:lstStyle>
            <a:lvl1pPr marL="0" indent="0" algn="r">
              <a:buNone/>
              <a:defRPr sz="1800"/>
            </a:lvl1pPr>
          </a:lstStyle>
          <a:p>
            <a:pPr lvl="0"/>
            <a:r>
              <a:rPr lang="en-US" dirty="0" smtClean="0"/>
              <a:t>Course web site URL</a:t>
            </a:r>
            <a:endParaRPr lang="en-US" dirty="0"/>
          </a:p>
        </p:txBody>
      </p:sp>
      <p:sp>
        <p:nvSpPr>
          <p:cNvPr id="10" name="TextBox 9">
            <a:hlinkClick r:id="rId3" tooltip="Курсове и уроци по програмиране, уеб дизайн, разработка на софтуер и информационни технологии - лекции, видео уроци, обучения - безплатно"/>
          </p:cNvPr>
          <p:cNvSpPr txBox="1"/>
          <p:nvPr userDrawn="1"/>
        </p:nvSpPr>
        <p:spPr>
          <a:xfrm rot="2456848" flipH="1">
            <a:off x="968763" y="4970087"/>
            <a:ext cx="859648" cy="1569660"/>
          </a:xfrm>
          <a:prstGeom prst="rect">
            <a:avLst/>
          </a:prstGeom>
          <a:noFill/>
        </p:spPr>
        <p:txBody>
          <a:bodyPr wrap="square" rtlCol="0">
            <a:spAutoFit/>
            <a:scene3d>
              <a:camera prst="orthographicFront"/>
              <a:lightRig rig="threePt" dir="t"/>
            </a:scene3d>
            <a:sp3d extrusionH="57150">
              <a:bevelT w="38100" h="38100"/>
            </a:sp3d>
          </a:bodyPr>
          <a:lstStyle/>
          <a:p>
            <a:pPr>
              <a:lnSpc>
                <a:spcPct val="80000"/>
              </a:lnSpc>
            </a:pPr>
            <a:r>
              <a:rPr lang="en-US" sz="12000" b="1" dirty="0" smtClean="0">
                <a:solidFill>
                  <a:srgbClr val="FFBF8B"/>
                </a:solidFill>
                <a:effectLst>
                  <a:reflection blurRad="6350" stA="55000" endA="300" endPos="45500" dir="5400000" sy="-100000" algn="bl" rotWithShape="0"/>
                </a:effectLst>
                <a:latin typeface="Cambria" pitchFamily="18" charset="0"/>
              </a:rPr>
              <a:t>?</a:t>
            </a:r>
            <a:endParaRPr lang="en-US" sz="12000" b="1" dirty="0">
              <a:solidFill>
                <a:srgbClr val="FFBF8B"/>
              </a:solidFill>
              <a:effectLst>
                <a:reflection blurRad="6350" stA="55000" endA="300" endPos="45500" dir="5400000" sy="-100000" algn="bl" rotWithShape="0"/>
              </a:effectLst>
              <a:latin typeface="Cambria" pitchFamily="18" charset="0"/>
            </a:endParaRPr>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2_Presentation Title Slide">
    <p:spTree>
      <p:nvGrpSpPr>
        <p:cNvPr id="1" name=""/>
        <p:cNvGrpSpPr/>
        <p:nvPr/>
      </p:nvGrpSpPr>
      <p:grpSpPr>
        <a:xfrm>
          <a:off x="0" y="0"/>
          <a:ext cx="0" cy="0"/>
          <a:chOff x="0" y="0"/>
          <a:chExt cx="0" cy="0"/>
        </a:xfrm>
      </p:grpSpPr>
      <p:sp>
        <p:nvSpPr>
          <p:cNvPr id="6" name="Title 8"/>
          <p:cNvSpPr>
            <a:spLocks noGrp="1"/>
          </p:cNvSpPr>
          <p:nvPr>
            <p:ph type="ctrTitle" hasCustomPrompt="1"/>
          </p:nvPr>
        </p:nvSpPr>
        <p:spPr>
          <a:xfrm>
            <a:off x="457200" y="1524000"/>
            <a:ext cx="8229600" cy="1524000"/>
          </a:xfrm>
          <a:prstGeom prst="rect">
            <a:avLst/>
          </a:prstGeom>
        </p:spPr>
        <p:txBody>
          <a:bodyPr tIns="0" bIns="0" anchor="b" anchorCtr="0"/>
          <a:lstStyle>
            <a:lvl1pPr algn="r">
              <a:lnSpc>
                <a:spcPts val="5400"/>
              </a:lnSpc>
              <a:defRPr sz="5400" cap="none" baseline="0">
                <a:solidFill>
                  <a:srgbClr val="D4FF5B"/>
                </a:solidFill>
                <a:effectLst>
                  <a:outerShdw blurRad="30000" dist="30000" dir="2700000" algn="tl" rotWithShape="0">
                    <a:schemeClr val="bg2">
                      <a:shade val="45000"/>
                      <a:satMod val="150000"/>
                      <a:alpha val="90000"/>
                    </a:schemeClr>
                  </a:outerShdw>
                  <a:reflection blurRad="12000" stA="20000" endPos="50000" dist="12700" dir="5400000" sy="-100000" algn="bl" rotWithShape="0"/>
                </a:effectLst>
              </a:defRPr>
            </a:lvl1pPr>
          </a:lstStyle>
          <a:p>
            <a:r>
              <a:rPr lang="en-US" dirty="0" smtClean="0"/>
              <a:t>Presentation Title</a:t>
            </a:r>
            <a:endParaRPr lang="en-US" dirty="0"/>
          </a:p>
        </p:txBody>
      </p:sp>
      <p:sp>
        <p:nvSpPr>
          <p:cNvPr id="7" name="Subtitle 16"/>
          <p:cNvSpPr>
            <a:spLocks noGrp="1"/>
          </p:cNvSpPr>
          <p:nvPr>
            <p:ph type="subTitle" idx="1" hasCustomPrompt="1"/>
          </p:nvPr>
        </p:nvSpPr>
        <p:spPr>
          <a:xfrm>
            <a:off x="457200" y="3240880"/>
            <a:ext cx="8229600" cy="569120"/>
          </a:xfrm>
          <a:prstGeom prst="rect">
            <a:avLst/>
          </a:prstGeom>
        </p:spPr>
        <p:txBody>
          <a:bodyPr lIns="90000" tIns="0" rIns="90000" bIns="0" anchor="ctr" anchorCtr="0"/>
          <a:lstStyle>
            <a:lvl1pPr marL="0" indent="0" algn="r">
              <a:buNone/>
              <a:defRPr sz="2800">
                <a:solidFill>
                  <a:srgbClr val="FAF8C8"/>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smtClean="0"/>
              <a:t>Presentation Subtitle</a:t>
            </a:r>
            <a:endParaRPr lang="en-US" dirty="0"/>
          </a:p>
        </p:txBody>
      </p:sp>
      <p:cxnSp>
        <p:nvCxnSpPr>
          <p:cNvPr id="11" name="Straight Connector 10"/>
          <p:cNvCxnSpPr/>
          <p:nvPr/>
        </p:nvCxnSpPr>
        <p:spPr>
          <a:xfrm>
            <a:off x="2667000" y="4114800"/>
            <a:ext cx="6248400" cy="0"/>
          </a:xfrm>
          <a:prstGeom prst="line">
            <a:avLst/>
          </a:prstGeom>
          <a:ln w="38100" cap="rnd">
            <a:solidFill>
              <a:schemeClr val="accent5">
                <a:lumMod val="20000"/>
                <a:lumOff val="80000"/>
                <a:alpha val="50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Text Placeholder 13"/>
          <p:cNvSpPr>
            <a:spLocks noGrp="1"/>
          </p:cNvSpPr>
          <p:nvPr>
            <p:ph type="body" sz="quarter" idx="10" hasCustomPrompt="1"/>
          </p:nvPr>
        </p:nvSpPr>
        <p:spPr>
          <a:xfrm>
            <a:off x="457200" y="5224046"/>
            <a:ext cx="3352800" cy="533400"/>
          </a:xfrm>
          <a:prstGeom prst="rect">
            <a:avLst/>
          </a:prstGeom>
          <a:noFill/>
        </p:spPr>
        <p:txBody>
          <a:bodyPr wrap="square" rtlCol="0">
            <a:spAutoFit/>
          </a:bodyPr>
          <a:lstStyle>
            <a:lvl1pPr algn="l" rtl="0" fontAlgn="base">
              <a:spcBef>
                <a:spcPct val="0"/>
              </a:spcBef>
              <a:spcAft>
                <a:spcPct val="0"/>
              </a:spcAft>
              <a:buNone/>
              <a:defRPr lang="en-US" sz="2800" b="1" kern="1200" dirty="0" smtClean="0">
                <a:solidFill>
                  <a:srgbClr val="DEFF9B"/>
                </a:solidFill>
                <a:effectLst>
                  <a:outerShdw blurRad="38100" dist="38100" dir="2700000" algn="tl">
                    <a:srgbClr val="000000">
                      <a:alpha val="43137"/>
                    </a:srgbClr>
                  </a:outerShdw>
                </a:effectLst>
                <a:latin typeface="Corbel" pitchFamily="34" charset="0"/>
                <a:ea typeface="+mn-ea"/>
                <a:cs typeface="+mn-cs"/>
              </a:defRPr>
            </a:lvl1pPr>
          </a:lstStyle>
          <a:p>
            <a:pPr lvl="0"/>
            <a:r>
              <a:rPr lang="en-US" dirty="0" smtClean="0"/>
              <a:t>Author Name</a:t>
            </a:r>
            <a:endParaRPr lang="en-US" dirty="0"/>
          </a:p>
        </p:txBody>
      </p:sp>
      <p:sp>
        <p:nvSpPr>
          <p:cNvPr id="15" name="Text Placeholder 13"/>
          <p:cNvSpPr>
            <a:spLocks noGrp="1"/>
          </p:cNvSpPr>
          <p:nvPr>
            <p:ph type="body" sz="quarter" idx="11" hasCustomPrompt="1"/>
          </p:nvPr>
        </p:nvSpPr>
        <p:spPr>
          <a:xfrm>
            <a:off x="457200" y="5757446"/>
            <a:ext cx="2090957" cy="369332"/>
          </a:xfrm>
          <a:prstGeom prst="rect">
            <a:avLst/>
          </a:prstGeom>
          <a:noFill/>
        </p:spPr>
        <p:txBody>
          <a:bodyPr wrap="none" rtlCol="0">
            <a:spAutoFit/>
          </a:bodyPr>
          <a:lstStyle>
            <a:lvl1pPr algn="l" rtl="0" fontAlgn="base">
              <a:spcBef>
                <a:spcPct val="0"/>
              </a:spcBef>
              <a:spcAft>
                <a:spcPct val="0"/>
              </a:spcAft>
              <a:buNone/>
              <a:defRPr lang="en-US" sz="1800" b="1" kern="1200" dirty="0" smtClean="0">
                <a:solidFill>
                  <a:srgbClr val="0EFE58"/>
                </a:solidFill>
                <a:effectLst>
                  <a:outerShdw blurRad="38100" dist="38100" dir="2700000" algn="tl">
                    <a:srgbClr val="000000">
                      <a:alpha val="43137"/>
                    </a:srgbClr>
                  </a:outerShdw>
                </a:effectLst>
                <a:latin typeface="Corbel" pitchFamily="34" charset="0"/>
                <a:ea typeface="+mn-ea"/>
                <a:cs typeface="+mn-cs"/>
              </a:defRPr>
            </a:lvl1pPr>
          </a:lstStyle>
          <a:p>
            <a:pPr algn="l"/>
            <a:r>
              <a:rPr lang="en-US" sz="1800" b="1" dirty="0" smtClean="0">
                <a:solidFill>
                  <a:srgbClr val="0EFE58"/>
                </a:solidFill>
                <a:effectLst>
                  <a:outerShdw blurRad="38100" dist="38100" dir="2700000" algn="tl">
                    <a:srgbClr val="000000">
                      <a:alpha val="43137"/>
                    </a:srgbClr>
                  </a:outerShdw>
                </a:effectLst>
              </a:rPr>
              <a:t>Telerik Corporation</a:t>
            </a:r>
            <a:endParaRPr lang="en-US" sz="1800" b="1" dirty="0">
              <a:solidFill>
                <a:srgbClr val="0EFE58"/>
              </a:solidFill>
              <a:effectLst>
                <a:outerShdw blurRad="38100" dist="38100" dir="2700000" algn="tl">
                  <a:srgbClr val="000000">
                    <a:alpha val="43137"/>
                  </a:srgbClr>
                </a:outerShdw>
              </a:effectLst>
            </a:endParaRPr>
          </a:p>
        </p:txBody>
      </p:sp>
      <p:sp>
        <p:nvSpPr>
          <p:cNvPr id="16" name="Text Placeholder 13"/>
          <p:cNvSpPr>
            <a:spLocks noGrp="1"/>
          </p:cNvSpPr>
          <p:nvPr>
            <p:ph type="body" sz="quarter" idx="12" hasCustomPrompt="1"/>
          </p:nvPr>
        </p:nvSpPr>
        <p:spPr>
          <a:xfrm>
            <a:off x="457200" y="6062246"/>
            <a:ext cx="1707903" cy="338554"/>
          </a:xfrm>
          <a:prstGeom prst="rect">
            <a:avLst/>
          </a:prstGeom>
          <a:noFill/>
        </p:spPr>
        <p:txBody>
          <a:bodyPr wrap="square" rtlCol="0">
            <a:spAutoFit/>
          </a:bodyPr>
          <a:lstStyle>
            <a:lvl1pPr algn="l" rtl="0" fontAlgn="base">
              <a:spcBef>
                <a:spcPct val="0"/>
              </a:spcBef>
              <a:spcAft>
                <a:spcPct val="0"/>
              </a:spcAft>
              <a:buNone/>
              <a:defRPr lang="en-US" sz="1600" b="1" kern="1200" dirty="0" smtClean="0">
                <a:solidFill>
                  <a:srgbClr val="0EFE58"/>
                </a:solidFill>
                <a:effectLst>
                  <a:outerShdw blurRad="38100" dist="38100" dir="2700000" algn="tl">
                    <a:srgbClr val="000000">
                      <a:alpha val="43137"/>
                    </a:srgbClr>
                  </a:outerShdw>
                </a:effectLst>
                <a:latin typeface="Corbel" pitchFamily="34" charset="0"/>
                <a:ea typeface="+mn-ea"/>
                <a:cs typeface="+mn-cs"/>
              </a:defRPr>
            </a:lvl1pPr>
          </a:lstStyle>
          <a:p>
            <a:pPr algn="l"/>
            <a:r>
              <a:rPr lang="en-US" sz="1600" b="1" dirty="0" smtClean="0">
                <a:solidFill>
                  <a:schemeClr val="tx1">
                    <a:lumMod val="50000"/>
                  </a:schemeClr>
                </a:solidFill>
                <a:effectLst>
                  <a:outerShdw blurRad="38100" dist="38100" dir="2700000" algn="tl">
                    <a:srgbClr val="000000">
                      <a:alpha val="43137"/>
                    </a:srgbClr>
                  </a:outerShdw>
                </a:effectLst>
                <a:hlinkClick r:id="rId2"/>
              </a:rPr>
              <a:t>www.telerik.com</a:t>
            </a:r>
            <a:endParaRPr lang="en-US" sz="1600" b="1" dirty="0">
              <a:solidFill>
                <a:schemeClr val="tx1">
                  <a:lumMod val="50000"/>
                </a:schemeClr>
              </a:solidFill>
              <a:effectLst>
                <a:outerShdw blurRad="38100" dist="38100" dir="2700000" algn="tl">
                  <a:srgbClr val="000000">
                    <a:alpha val="43137"/>
                  </a:srgbClr>
                </a:outerShdw>
              </a:effectLst>
            </a:endParaRPr>
          </a:p>
        </p:txBody>
      </p:sp>
      <p:cxnSp>
        <p:nvCxnSpPr>
          <p:cNvPr id="8" name="Straight Connector 7"/>
          <p:cNvCxnSpPr/>
          <p:nvPr userDrawn="1"/>
        </p:nvCxnSpPr>
        <p:spPr>
          <a:xfrm>
            <a:off x="2667000" y="4114800"/>
            <a:ext cx="6248400" cy="0"/>
          </a:xfrm>
          <a:prstGeom prst="line">
            <a:avLst/>
          </a:prstGeom>
          <a:ln w="38100" cap="rnd">
            <a:solidFill>
              <a:schemeClr val="accent5">
                <a:lumMod val="20000"/>
                <a:lumOff val="80000"/>
                <a:alpha val="50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665268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ource Code Exampl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828800" y="76200"/>
            <a:ext cx="7086600" cy="914400"/>
          </a:xfrm>
          <a:prstGeom prst="rect">
            <a:avLst/>
          </a:prstGeom>
        </p:spPr>
        <p:txBody>
          <a:bodyPr anchor="ctr" anchorCtr="0">
            <a:noAutofit/>
          </a:bodyPr>
          <a:lstStyle>
            <a:lvl1pPr>
              <a:lnSpc>
                <a:spcPts val="4000"/>
              </a:lnSpc>
              <a:defRPr sz="4000">
                <a:effectLst>
                  <a:outerShdw blurRad="38100" dist="38100" dir="2700000" algn="tl">
                    <a:srgbClr val="000000">
                      <a:alpha val="43137"/>
                    </a:srgbClr>
                  </a:outerShdw>
                  <a:reflection blurRad="12700" stA="20000" endPos="50000" dist="12700" dir="5400000" sy="-100000" algn="bl" rotWithShape="0"/>
                </a:effectLst>
              </a:defRPr>
            </a:lvl1pPr>
          </a:lstStyle>
          <a:p>
            <a:r>
              <a:rPr lang="en-US" dirty="0" smtClean="0"/>
              <a:t>Slide Title</a:t>
            </a:r>
            <a:endParaRPr lang="en-US" dirty="0"/>
          </a:p>
        </p:txBody>
      </p:sp>
      <p:sp>
        <p:nvSpPr>
          <p:cNvPr id="4" name="Content Placeholder 2"/>
          <p:cNvSpPr>
            <a:spLocks noGrp="1"/>
          </p:cNvSpPr>
          <p:nvPr>
            <p:ph idx="1" hasCustomPrompt="1"/>
          </p:nvPr>
        </p:nvSpPr>
        <p:spPr>
          <a:xfrm>
            <a:off x="228600" y="1066800"/>
            <a:ext cx="8686800" cy="579646"/>
          </a:xfrm>
          <a:prstGeom prst="rect">
            <a:avLst/>
          </a:prstGeom>
        </p:spPr>
        <p:txBody>
          <a:bodyPr>
            <a:spAutoFit/>
          </a:bodyPr>
          <a:lstStyle>
            <a:lvl1pPr marL="319088" marR="0" indent="-319088" algn="l" defTabSz="914400" rtl="0" eaLnBrk="0" fontAlgn="base" latinLnBrk="0" hangingPunct="0">
              <a:lnSpc>
                <a:spcPct val="100000"/>
              </a:lnSpc>
              <a:spcBef>
                <a:spcPct val="20000"/>
              </a:spcBef>
              <a:spcAft>
                <a:spcPct val="0"/>
              </a:spcAft>
              <a:buClr>
                <a:srgbClr val="46A6BD">
                  <a:lumMod val="40000"/>
                  <a:lumOff val="60000"/>
                </a:srgbClr>
              </a:buClr>
              <a:buSzPct val="70000"/>
              <a:buFont typeface="Wingdings 2" pitchFamily="18" charset="2"/>
              <a:buChar char=""/>
              <a:tabLst/>
              <a:defRPr sz="3000" baseline="0">
                <a:solidFill>
                  <a:schemeClr val="tx1">
                    <a:lumMod val="40000"/>
                    <a:lumOff val="60000"/>
                  </a:schemeClr>
                </a:solidFill>
              </a:defRPr>
            </a:lvl1pPr>
            <a:lvl2pPr>
              <a:lnSpc>
                <a:spcPts val="3800"/>
              </a:lnSpc>
              <a:spcBef>
                <a:spcPts val="600"/>
              </a:spcBef>
              <a:spcAft>
                <a:spcPts val="600"/>
              </a:spcAft>
              <a:buClr>
                <a:srgbClr val="8FD600"/>
              </a:buClr>
              <a:defRPr sz="3000">
                <a:solidFill>
                  <a:schemeClr val="tx1">
                    <a:lumMod val="40000"/>
                    <a:lumOff val="60000"/>
                  </a:schemeClr>
                </a:solidFill>
              </a:defRPr>
            </a:lvl2pPr>
            <a:lvl3pPr>
              <a:lnSpc>
                <a:spcPts val="3800"/>
              </a:lnSpc>
              <a:spcBef>
                <a:spcPts val="600"/>
              </a:spcBef>
              <a:spcAft>
                <a:spcPts val="600"/>
              </a:spcAft>
              <a:buClr>
                <a:srgbClr val="FFAD9F"/>
              </a:buClr>
              <a:defRPr sz="2800">
                <a:solidFill>
                  <a:schemeClr val="tx1">
                    <a:lumMod val="40000"/>
                    <a:lumOff val="60000"/>
                  </a:schemeClr>
                </a:solidFill>
              </a:defRPr>
            </a:lvl3pPr>
            <a:lvl4pPr>
              <a:lnSpc>
                <a:spcPts val="3800"/>
              </a:lnSpc>
              <a:spcBef>
                <a:spcPts val="600"/>
              </a:spcBef>
              <a:spcAft>
                <a:spcPts val="600"/>
              </a:spcAft>
              <a:buClr>
                <a:srgbClr val="FACF82"/>
              </a:buClr>
              <a:defRPr sz="2600">
                <a:solidFill>
                  <a:schemeClr val="tx1">
                    <a:lumMod val="40000"/>
                    <a:lumOff val="60000"/>
                  </a:schemeClr>
                </a:solidFill>
              </a:defRPr>
            </a:lvl4pPr>
            <a:lvl5pPr>
              <a:lnSpc>
                <a:spcPts val="3800"/>
              </a:lnSpc>
              <a:spcBef>
                <a:spcPts val="600"/>
              </a:spcBef>
              <a:spcAft>
                <a:spcPts val="600"/>
              </a:spcAft>
              <a:defRPr sz="2400">
                <a:solidFill>
                  <a:schemeClr val="tx1">
                    <a:lumMod val="40000"/>
                    <a:lumOff val="60000"/>
                  </a:schemeClr>
                </a:solidFill>
              </a:defRPr>
            </a:lvl5pPr>
          </a:lstStyle>
          <a:p>
            <a:pPr marL="319088" marR="0" lvl="0" indent="-319088" algn="l" defTabSz="914400" rtl="0" eaLnBrk="0" fontAlgn="base" latinLnBrk="0" hangingPunct="0">
              <a:lnSpc>
                <a:spcPct val="100000"/>
              </a:lnSpc>
              <a:spcBef>
                <a:spcPct val="20000"/>
              </a:spcBef>
              <a:spcAft>
                <a:spcPct val="0"/>
              </a:spcAft>
              <a:buClr>
                <a:srgbClr val="46A6BD">
                  <a:lumMod val="40000"/>
                  <a:lumOff val="60000"/>
                </a:srgbClr>
              </a:buClr>
              <a:buSzPct val="70000"/>
              <a:buFont typeface="Wingdings 2" pitchFamily="18" charset="2"/>
              <a:buChar char=""/>
              <a:tabLst/>
              <a:defRPr/>
            </a:pPr>
            <a:r>
              <a:rPr kumimoji="0" lang="en-US" sz="3200" b="1" i="0" u="none" strike="noStrike" kern="1200" cap="none" spc="0" normalizeH="0" baseline="0" noProof="0" dirty="0" smtClean="0">
                <a:ln>
                  <a:noFill/>
                </a:ln>
                <a:solidFill>
                  <a:srgbClr val="CCFF66">
                    <a:lumMod val="20000"/>
                    <a:lumOff val="80000"/>
                  </a:srgbClr>
                </a:solidFill>
                <a:effectLst>
                  <a:outerShdw blurRad="38100" dist="38100" dir="2700000" algn="tl">
                    <a:srgbClr val="000000">
                      <a:alpha val="43137"/>
                    </a:srgbClr>
                  </a:outerShdw>
                </a:effectLst>
                <a:uLnTx/>
                <a:uFillTx/>
                <a:latin typeface="+mn-lt"/>
                <a:ea typeface="+mn-ea"/>
                <a:cs typeface="+mn-cs"/>
              </a:rPr>
              <a:t>First Level</a:t>
            </a:r>
          </a:p>
        </p:txBody>
      </p:sp>
      <p:sp>
        <p:nvSpPr>
          <p:cNvPr id="6" name="Text Placeholder 5"/>
          <p:cNvSpPr>
            <a:spLocks noGrp="1"/>
          </p:cNvSpPr>
          <p:nvPr>
            <p:ph type="body" sz="quarter" idx="10" hasCustomPrompt="1"/>
          </p:nvPr>
        </p:nvSpPr>
        <p:spPr>
          <a:xfrm>
            <a:off x="457200" y="1828800"/>
            <a:ext cx="8153400" cy="470898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lvl1pPr marL="0" indent="0" algn="l">
              <a:spcBef>
                <a:spcPts val="0"/>
              </a:spcBef>
              <a:buNone/>
              <a:defRPr lang="en-US" sz="2000" smtClean="0">
                <a:solidFill>
                  <a:srgbClr val="8CF4F2"/>
                </a:solidFill>
                <a:latin typeface="Consolas" pitchFamily="49" charset="0"/>
                <a:cs typeface="Consolas" pitchFamily="49" charset="0"/>
              </a:defRPr>
            </a:lvl1pPr>
          </a:lstStyle>
          <a:p>
            <a:pPr lvl="0"/>
            <a:r>
              <a:rPr lang="en-US" noProof="1" smtClean="0"/>
              <a:t>Source code box</a:t>
            </a:r>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p:txBody>
      </p:sp>
      <p:sp>
        <p:nvSpPr>
          <p:cNvPr id="8" name="Slide Number Placeholder 7"/>
          <p:cNvSpPr>
            <a:spLocks noGrp="1"/>
          </p:cNvSpPr>
          <p:nvPr>
            <p:ph type="sldNum" sz="quarter" idx="11"/>
          </p:nvPr>
        </p:nvSpPr>
        <p:spPr>
          <a:xfrm>
            <a:off x="8610600" y="6553200"/>
            <a:ext cx="457200" cy="228600"/>
          </a:xfrm>
          <a:prstGeom prst="rect">
            <a:avLst/>
          </a:prstGeom>
        </p:spPr>
        <p:txBody>
          <a:bodyPr/>
          <a:lstStyle/>
          <a:p>
            <a:pPr>
              <a:defRPr/>
            </a:pPr>
            <a:fld id="{58452FF4-89E3-4D1B-9927-2DBDC00E58D7}" type="slidenum">
              <a:rPr lang="en-US" smtClean="0"/>
              <a:pPr>
                <a:defRPr/>
              </a:pPr>
              <a:t>‹#›</a:t>
            </a:fld>
            <a:endParaRPr lang="en-US" dirty="0"/>
          </a:p>
        </p:txBody>
      </p:sp>
    </p:spTree>
    <p:extLst>
      <p:ext uri="{BB962C8B-B14F-4D97-AF65-F5344CB8AC3E}">
        <p14:creationId xmlns:p14="http://schemas.microsoft.com/office/powerpoint/2010/main" val="305395237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13"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0" y="0"/>
            <a:ext cx="9143999" cy="6858000"/>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
          <p:cNvPicPr>
            <a:picLocks noChangeAspect="1" noChangeArrowheads="1"/>
          </p:cNvPicPr>
          <p:nvPr userDrawn="1"/>
        </p:nvPicPr>
        <p:blipFill>
          <a:blip r:embed="rId10" cstate="email">
            <a:extLst>
              <a:ext uri="{28A0092B-C50C-407E-A947-70E740481C1C}">
                <a14:useLocalDpi xmlns:a14="http://schemas.microsoft.com/office/drawing/2010/main" val="0"/>
              </a:ext>
            </a:extLst>
          </a:blip>
          <a:srcRect/>
          <a:stretch>
            <a:fillRect/>
          </a:stretch>
        </p:blipFill>
        <p:spPr bwMode="auto">
          <a:xfrm>
            <a:off x="0" y="63500"/>
            <a:ext cx="9144000" cy="5907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2"/>
          <p:cNvPicPr>
            <a:picLocks noChangeAspect="1" noChangeArrowheads="1"/>
          </p:cNvPicPr>
          <p:nvPr userDrawn="1"/>
        </p:nvPicPr>
        <p:blipFill>
          <a:blip r:embed="rId11" cstate="email">
            <a:extLst>
              <a:ext uri="{28A0092B-C50C-407E-A947-70E740481C1C}">
                <a14:useLocalDpi xmlns:a14="http://schemas.microsoft.com/office/drawing/2010/main" val="0"/>
              </a:ext>
            </a:extLst>
          </a:blip>
          <a:srcRect/>
          <a:stretch>
            <a:fillRect/>
          </a:stretch>
        </p:blipFill>
        <p:spPr bwMode="auto">
          <a:xfrm>
            <a:off x="0" y="247650"/>
            <a:ext cx="9144000" cy="4833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6" name="Picture 2"/>
          <p:cNvPicPr>
            <a:picLocks noChangeAspect="1" noChangeArrowheads="1"/>
          </p:cNvPicPr>
          <p:nvPr userDrawn="1"/>
        </p:nvPicPr>
        <p:blipFill>
          <a:blip r:embed="rId12">
            <a:extLst>
              <a:ext uri="{BEBA8EAE-BF5A-486C-A8C5-ECC9F3942E4B}">
                <a14:imgProps xmlns:a14="http://schemas.microsoft.com/office/drawing/2010/main">
                  <a14:imgLayer r:embed="rId13">
                    <a14:imgEffect>
                      <a14:brightnessContrast bright="20000"/>
                    </a14:imgEffect>
                  </a14:imgLayer>
                </a14:imgProps>
              </a:ext>
              <a:ext uri="{28A0092B-C50C-407E-A947-70E740481C1C}">
                <a14:useLocalDpi xmlns:a14="http://schemas.microsoft.com/office/drawing/2010/main" val="0"/>
              </a:ext>
            </a:extLst>
          </a:blip>
          <a:stretch>
            <a:fillRect/>
          </a:stretch>
        </p:blipFill>
        <p:spPr bwMode="auto">
          <a:xfrm>
            <a:off x="152400" y="228600"/>
            <a:ext cx="1714500" cy="428625"/>
          </a:xfrm>
          <a:prstGeom prst="rect">
            <a:avLst/>
          </a:prstGeom>
          <a:noFill/>
          <a:effectLst>
            <a:outerShdw blurRad="127000" sx="101000" sy="101000" algn="ctr" rotWithShape="0">
              <a:schemeClr val="tx1">
                <a:lumMod val="20000"/>
                <a:lumOff val="80000"/>
                <a:alpha val="75000"/>
              </a:schemeClr>
            </a:outerShdw>
          </a:effectLst>
          <a:extLst>
            <a:ext uri="{909E8E84-426E-40DD-AFC4-6F175D3DCCD1}">
              <a14:hiddenFill xmlns:a14="http://schemas.microsoft.com/office/drawing/2010/main">
                <a:solidFill>
                  <a:srgbClr val="FFFFFF"/>
                </a:solidFill>
              </a14:hiddenFill>
            </a:ext>
          </a:extLst>
        </p:spPr>
      </p:pic>
    </p:spTree>
  </p:cSld>
  <p:clrMap bg1="dk1" tx1="lt1" bg2="dk2" tx2="lt2" accent1="accent1" accent2="accent2" accent3="accent3" accent4="accent4" accent5="accent5" accent6="accent6" hlink="hlink" folHlink="folHlink"/>
  <p:sldLayoutIdLst>
    <p:sldLayoutId id="2147483701" r:id="rId1"/>
    <p:sldLayoutId id="2147483688" r:id="rId2"/>
    <p:sldLayoutId id="2147483704" r:id="rId3"/>
    <p:sldLayoutId id="2147483689" r:id="rId4"/>
    <p:sldLayoutId id="2147483703" r:id="rId5"/>
    <p:sldLayoutId id="2147483708" r:id="rId6"/>
    <p:sldLayoutId id="2147483709" r:id="rId7"/>
  </p:sldLayoutIdLst>
  <p:timing>
    <p:tnLst>
      <p:par>
        <p:cTn id="1" dur="indefinite" restart="never" nodeType="tmRoot"/>
      </p:par>
    </p:tnLst>
  </p:timing>
  <p:hf hdr="0" ftr="0" dt="0"/>
  <p:txStyles>
    <p:titleStyle>
      <a:lvl1pPr algn="r" rtl="0" eaLnBrk="0" fontAlgn="base" hangingPunct="0">
        <a:lnSpc>
          <a:spcPts val="4400"/>
        </a:lnSpc>
        <a:spcBef>
          <a:spcPct val="0"/>
        </a:spcBef>
        <a:spcAft>
          <a:spcPct val="0"/>
        </a:spcAft>
        <a:defRPr sz="4400" b="1" kern="1200" baseline="0">
          <a:ln w="500">
            <a:noFill/>
          </a:ln>
          <a:solidFill>
            <a:schemeClr val="tx2"/>
          </a:solidFill>
          <a:effectLst>
            <a:outerShdw blurRad="38100" dist="38100" dir="2700000" algn="tl">
              <a:srgbClr val="000000">
                <a:alpha val="43137"/>
              </a:srgbClr>
            </a:outerShdw>
            <a:reflection blurRad="6350" stA="55000" endA="300" endPos="45500" dir="5400000" sy="-100000" algn="bl" rotWithShape="0"/>
          </a:effectLst>
          <a:latin typeface="+mj-lt"/>
          <a:ea typeface="+mj-ea"/>
          <a:cs typeface="+mj-cs"/>
        </a:defRPr>
      </a:lvl1pPr>
      <a:lvl2pPr algn="r" rtl="0" eaLnBrk="0" fontAlgn="base" hangingPunct="0">
        <a:spcBef>
          <a:spcPct val="0"/>
        </a:spcBef>
        <a:spcAft>
          <a:spcPct val="0"/>
        </a:spcAft>
        <a:defRPr sz="3000" b="1">
          <a:solidFill>
            <a:schemeClr val="tx2"/>
          </a:solidFill>
          <a:latin typeface="Corbel" pitchFamily="34" charset="0"/>
        </a:defRPr>
      </a:lvl2pPr>
      <a:lvl3pPr algn="r" rtl="0" eaLnBrk="0" fontAlgn="base" hangingPunct="0">
        <a:spcBef>
          <a:spcPct val="0"/>
        </a:spcBef>
        <a:spcAft>
          <a:spcPct val="0"/>
        </a:spcAft>
        <a:defRPr sz="3000" b="1">
          <a:solidFill>
            <a:schemeClr val="tx2"/>
          </a:solidFill>
          <a:latin typeface="Corbel" pitchFamily="34" charset="0"/>
        </a:defRPr>
      </a:lvl3pPr>
      <a:lvl4pPr algn="r" rtl="0" eaLnBrk="0" fontAlgn="base" hangingPunct="0">
        <a:spcBef>
          <a:spcPct val="0"/>
        </a:spcBef>
        <a:spcAft>
          <a:spcPct val="0"/>
        </a:spcAft>
        <a:defRPr sz="3000" b="1">
          <a:solidFill>
            <a:schemeClr val="tx2"/>
          </a:solidFill>
          <a:latin typeface="Corbel" pitchFamily="34" charset="0"/>
        </a:defRPr>
      </a:lvl4pPr>
      <a:lvl5pPr algn="r" rtl="0" eaLnBrk="0" fontAlgn="base" hangingPunct="0">
        <a:spcBef>
          <a:spcPct val="0"/>
        </a:spcBef>
        <a:spcAft>
          <a:spcPct val="0"/>
        </a:spcAft>
        <a:defRPr sz="3000" b="1">
          <a:solidFill>
            <a:schemeClr val="tx2"/>
          </a:solidFill>
          <a:latin typeface="Corbel" pitchFamily="34" charset="0"/>
        </a:defRPr>
      </a:lvl5pPr>
      <a:lvl6pPr marL="457200" algn="r" rtl="0" fontAlgn="base">
        <a:spcBef>
          <a:spcPct val="0"/>
        </a:spcBef>
        <a:spcAft>
          <a:spcPct val="0"/>
        </a:spcAft>
        <a:defRPr sz="3000" b="1">
          <a:solidFill>
            <a:schemeClr val="tx2"/>
          </a:solidFill>
          <a:latin typeface="Corbel" pitchFamily="34" charset="0"/>
        </a:defRPr>
      </a:lvl6pPr>
      <a:lvl7pPr marL="914400" algn="r" rtl="0" fontAlgn="base">
        <a:spcBef>
          <a:spcPct val="0"/>
        </a:spcBef>
        <a:spcAft>
          <a:spcPct val="0"/>
        </a:spcAft>
        <a:defRPr sz="3000" b="1">
          <a:solidFill>
            <a:schemeClr val="tx2"/>
          </a:solidFill>
          <a:latin typeface="Corbel" pitchFamily="34" charset="0"/>
        </a:defRPr>
      </a:lvl7pPr>
      <a:lvl8pPr marL="1371600" algn="r" rtl="0" fontAlgn="base">
        <a:spcBef>
          <a:spcPct val="0"/>
        </a:spcBef>
        <a:spcAft>
          <a:spcPct val="0"/>
        </a:spcAft>
        <a:defRPr sz="3000" b="1">
          <a:solidFill>
            <a:schemeClr val="tx2"/>
          </a:solidFill>
          <a:latin typeface="Corbel" pitchFamily="34" charset="0"/>
        </a:defRPr>
      </a:lvl8pPr>
      <a:lvl9pPr marL="1828800" algn="r" rtl="0" fontAlgn="base">
        <a:spcBef>
          <a:spcPct val="0"/>
        </a:spcBef>
        <a:spcAft>
          <a:spcPct val="0"/>
        </a:spcAft>
        <a:defRPr sz="3000" b="1">
          <a:solidFill>
            <a:schemeClr val="tx2"/>
          </a:solidFill>
          <a:latin typeface="Corbel" pitchFamily="34" charset="0"/>
        </a:defRPr>
      </a:lvl9pPr>
    </p:titleStyle>
    <p:bodyStyle>
      <a:lvl1pPr marL="319088" indent="-319088" algn="l" rtl="0" eaLnBrk="0" fontAlgn="base" hangingPunct="0">
        <a:spcBef>
          <a:spcPct val="20000"/>
        </a:spcBef>
        <a:spcAft>
          <a:spcPct val="0"/>
        </a:spcAft>
        <a:buClr>
          <a:schemeClr val="accent5">
            <a:lumMod val="40000"/>
            <a:lumOff val="60000"/>
          </a:schemeClr>
        </a:buClr>
        <a:buSzPct val="70000"/>
        <a:buFont typeface="Wingdings 2" pitchFamily="18" charset="2"/>
        <a:buChar char=""/>
        <a:defRPr sz="32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1pPr>
      <a:lvl2pPr marL="630238" indent="-273050" algn="l" rtl="0" eaLnBrk="0" fontAlgn="base" hangingPunct="0">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0" fontAlgn="base" hangingPunct="0">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0" fontAlgn="base" hangingPunct="0">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0" fontAlgn="base" hangingPunct="0">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jpeg"/><Relationship Id="rId13" Type="http://schemas.openxmlformats.org/officeDocument/2006/relationships/image" Target="../media/image14.png"/><Relationship Id="rId3" Type="http://schemas.openxmlformats.org/officeDocument/2006/relationships/image" Target="../media/image6.png"/><Relationship Id="rId7" Type="http://schemas.openxmlformats.org/officeDocument/2006/relationships/image" Target="../media/image8.jpeg"/><Relationship Id="rId12" Type="http://schemas.openxmlformats.org/officeDocument/2006/relationships/image" Target="../media/image13.png"/><Relationship Id="rId2" Type="http://schemas.openxmlformats.org/officeDocument/2006/relationships/image" Target="../media/image5.jpeg"/><Relationship Id="rId1" Type="http://schemas.openxmlformats.org/officeDocument/2006/relationships/slideLayout" Target="../slideLayouts/slideLayout6.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hyperlink" Target="http://www.nakov.com/" TargetMode="External"/><Relationship Id="rId10" Type="http://schemas.openxmlformats.org/officeDocument/2006/relationships/image" Target="../media/image11.png"/><Relationship Id="rId4" Type="http://schemas.openxmlformats.org/officeDocument/2006/relationships/hyperlink" Target="http://academy.telerik.com/" TargetMode="External"/><Relationship Id="rId9" Type="http://schemas.openxmlformats.org/officeDocument/2006/relationships/image" Target="../media/image10.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7.jpeg"/><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44.jpeg"/><Relationship Id="rId4" Type="http://schemas.openxmlformats.org/officeDocument/2006/relationships/image" Target="../media/image43.jpeg"/></Relationships>
</file>

<file path=ppt/slides/_rels/slide4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4.jpe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5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2.wdp"/></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hyperlink" Target="http://academy.telerik.com/" TargetMode="Externa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34898" y="1524000"/>
            <a:ext cx="8229600" cy="1295400"/>
          </a:xfrm>
          <a:effectLst>
            <a:reflection blurRad="6350" stA="52000" endA="300" endPos="35000" dir="5400000" sy="-100000" algn="bl" rotWithShape="0"/>
          </a:effectLst>
        </p:spPr>
        <p:txBody>
          <a:bodyPr/>
          <a:lstStyle/>
          <a:p>
            <a:r>
              <a:rPr lang="en-US" dirty="0" smtClean="0"/>
              <a:t>Common Type System</a:t>
            </a:r>
            <a:endParaRPr lang="en-US" dirty="0"/>
          </a:p>
        </p:txBody>
      </p:sp>
      <p:sp>
        <p:nvSpPr>
          <p:cNvPr id="3" name="Subtitle 2"/>
          <p:cNvSpPr>
            <a:spLocks noGrp="1"/>
          </p:cNvSpPr>
          <p:nvPr>
            <p:ph type="subTitle" idx="1"/>
          </p:nvPr>
        </p:nvSpPr>
        <p:spPr>
          <a:xfrm>
            <a:off x="250902" y="3007520"/>
            <a:ext cx="8382000" cy="802480"/>
          </a:xfrm>
        </p:spPr>
        <p:txBody>
          <a:bodyPr/>
          <a:lstStyle/>
          <a:p>
            <a:r>
              <a:rPr lang="en-US" dirty="0" smtClean="0">
                <a:effectLst>
                  <a:outerShdw blurRad="50800" dist="38100" algn="tr" rotWithShape="0">
                    <a:prstClr val="black">
                      <a:alpha val="40000"/>
                    </a:prstClr>
                  </a:outerShdw>
                </a:effectLst>
              </a:rPr>
              <a:t>.NET Types Hierarchy, Cloning, Comparing,</a:t>
            </a:r>
            <a:br>
              <a:rPr lang="en-US" dirty="0" smtClean="0">
                <a:effectLst>
                  <a:outerShdw blurRad="50800" dist="38100" algn="tr" rotWithShape="0">
                    <a:prstClr val="black">
                      <a:alpha val="40000"/>
                    </a:prstClr>
                  </a:outerShdw>
                </a:effectLst>
              </a:rPr>
            </a:br>
            <a:r>
              <a:rPr lang="en-US" dirty="0" smtClean="0">
                <a:effectLst>
                  <a:outerShdw blurRad="50800" dist="38100" algn="tr" rotWithShape="0">
                    <a:prstClr val="black">
                      <a:alpha val="40000"/>
                    </a:prstClr>
                  </a:outerShdw>
                </a:effectLst>
              </a:rPr>
              <a:t>Value and Reference Types, Parameters Passing</a:t>
            </a:r>
            <a:endParaRPr lang="en-US" dirty="0"/>
          </a:p>
        </p:txBody>
      </p:sp>
      <p:pic>
        <p:nvPicPr>
          <p:cNvPr id="52226" name="Picture 2" descr="http://www.countwordula.com/pix/strange_attractors-0086.jpg"/>
          <p:cNvPicPr>
            <a:picLocks noChangeAspect="1" noChangeArrowheads="1"/>
          </p:cNvPicPr>
          <p:nvPr/>
        </p:nvPicPr>
        <p:blipFill>
          <a:blip r:embed="rId2" cstate="print">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5105400" y="4504267"/>
            <a:ext cx="3429000" cy="1905000"/>
          </a:xfrm>
          <a:prstGeom prst="roundRect">
            <a:avLst>
              <a:gd name="adj" fmla="val 12195"/>
            </a:avLst>
          </a:prstGeom>
          <a:ln w="57150">
            <a:noFill/>
          </a:ln>
          <a:effectLst>
            <a:glow rad="63500">
              <a:schemeClr val="accent3">
                <a:satMod val="175000"/>
                <a:alpha val="25000"/>
              </a:schemeClr>
            </a:glow>
            <a:softEdge rad="38100"/>
          </a:effectLst>
        </p:spPr>
      </p:pic>
      <p:pic>
        <p:nvPicPr>
          <p:cNvPr id="8" name="Picture 5"/>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3331244" y="4661618"/>
            <a:ext cx="1469356" cy="16029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rot="21342071">
            <a:off x="5238335" y="5906841"/>
            <a:ext cx="3186189" cy="423034"/>
          </a:xfrm>
          <a:prstGeom prst="rect">
            <a:avLst/>
          </a:prstGeom>
          <a:noFill/>
        </p:spPr>
        <p:txBody>
          <a:bodyPr wrap="none" rtlCol="0">
            <a:prstTxWarp prst="textChevronInverted">
              <a:avLst/>
            </a:prstTxWarp>
            <a:spAutoFit/>
          </a:bodyPr>
          <a:lstStyle/>
          <a:p>
            <a:r>
              <a:rPr lang="en-US" sz="2400" b="1" dirty="0" smtClean="0">
                <a:ln w="10160">
                  <a:solidFill>
                    <a:schemeClr val="accent6">
                      <a:lumMod val="50000"/>
                    </a:schemeClr>
                  </a:solidFill>
                  <a:prstDash val="solid"/>
                </a:ln>
                <a:solidFill>
                  <a:schemeClr val="accent6">
                    <a:lumMod val="20000"/>
                    <a:lumOff val="80000"/>
                  </a:schemeClr>
                </a:solidFill>
                <a:effectLst>
                  <a:outerShdw blurRad="38100" dist="22860" dir="5400000" algn="tl" rotWithShape="0">
                    <a:srgbClr val="000000">
                      <a:alpha val="30000"/>
                    </a:srgbClr>
                  </a:outerShdw>
                </a:effectLst>
              </a:rPr>
              <a:t>Common Type System</a:t>
            </a:r>
            <a:endParaRPr lang="en-US" sz="2400" b="1" dirty="0">
              <a:ln w="10160">
                <a:solidFill>
                  <a:schemeClr val="accent6">
                    <a:lumMod val="50000"/>
                  </a:schemeClr>
                </a:solidFill>
                <a:prstDash val="solid"/>
              </a:ln>
              <a:solidFill>
                <a:schemeClr val="accent6">
                  <a:lumMod val="20000"/>
                  <a:lumOff val="80000"/>
                </a:schemeClr>
              </a:solidFill>
              <a:effectLst>
                <a:outerShdw blurRad="38100" dist="22860" dir="5400000" algn="tl" rotWithShape="0">
                  <a:srgbClr val="000000">
                    <a:alpha val="30000"/>
                  </a:srgbClr>
                </a:outerShdw>
              </a:effectLst>
            </a:endParaRPr>
          </a:p>
        </p:txBody>
      </p:sp>
      <p:sp>
        <p:nvSpPr>
          <p:cNvPr id="13" name="Text Placeholder 4"/>
          <p:cNvSpPr>
            <a:spLocks noGrp="1"/>
          </p:cNvSpPr>
          <p:nvPr/>
        </p:nvSpPr>
        <p:spPr>
          <a:xfrm>
            <a:off x="454622" y="4495800"/>
            <a:ext cx="3046709" cy="533400"/>
          </a:xfrm>
          <a:prstGeom prst="rect">
            <a:avLst/>
          </a:prstGeom>
          <a:noFill/>
        </p:spPr>
        <p:txBody>
          <a:bodyPr wrap="square" rtlCol="0">
            <a:spAutoFit/>
          </a:bodyPr>
          <a:lstStyle>
            <a:lvl1pPr marL="319088" indent="-319088" algn="l" rtl="0" eaLnBrk="0" fontAlgn="base" hangingPunct="0">
              <a:spcBef>
                <a:spcPct val="0"/>
              </a:spcBef>
              <a:spcAft>
                <a:spcPct val="0"/>
              </a:spcAft>
              <a:buClr>
                <a:schemeClr val="accent5">
                  <a:lumMod val="40000"/>
                  <a:lumOff val="60000"/>
                </a:schemeClr>
              </a:buClr>
              <a:buSzPct val="70000"/>
              <a:buFont typeface="Wingdings 2" pitchFamily="18" charset="2"/>
              <a:buNone/>
              <a:defRPr lang="en-US" sz="2800" b="1" kern="1200" dirty="0" smtClean="0">
                <a:solidFill>
                  <a:srgbClr val="DEFF9B"/>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0" fontAlgn="base" hangingPunct="0">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0" fontAlgn="base" hangingPunct="0">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0" fontAlgn="base" hangingPunct="0">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0" fontAlgn="base" hangingPunct="0">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r>
              <a:rPr lang="en-US" dirty="0" smtClean="0"/>
              <a:t>Svetlin Nakov</a:t>
            </a:r>
            <a:endParaRPr lang="en-US" dirty="0"/>
          </a:p>
        </p:txBody>
      </p:sp>
      <p:sp>
        <p:nvSpPr>
          <p:cNvPr id="14" name="Text Placeholder 5"/>
          <p:cNvSpPr>
            <a:spLocks noGrp="1"/>
          </p:cNvSpPr>
          <p:nvPr/>
        </p:nvSpPr>
        <p:spPr>
          <a:xfrm>
            <a:off x="492723" y="5757446"/>
            <a:ext cx="3012477" cy="369332"/>
          </a:xfrm>
          <a:prstGeom prst="rect">
            <a:avLst/>
          </a:prstGeom>
          <a:noFill/>
        </p:spPr>
        <p:txBody>
          <a:bodyPr wrap="square" rtlCol="0">
            <a:spAutoFit/>
          </a:bodyPr>
          <a:lstStyle>
            <a:lvl1pPr marL="0" indent="0" algn="l" rtl="0" eaLnBrk="0" fontAlgn="base" hangingPunct="0">
              <a:spcBef>
                <a:spcPct val="0"/>
              </a:spcBef>
              <a:spcAft>
                <a:spcPct val="0"/>
              </a:spcAft>
              <a:buClr>
                <a:schemeClr val="accent5">
                  <a:lumMod val="40000"/>
                  <a:lumOff val="60000"/>
                </a:schemeClr>
              </a:buClr>
              <a:buSzPct val="70000"/>
              <a:buFont typeface="Wingdings 2" pitchFamily="18" charset="2"/>
              <a:buNone/>
              <a:defRPr lang="en-US" sz="1800" b="1" kern="1200" dirty="0">
                <a:solidFill>
                  <a:schemeClr val="tx2">
                    <a:lumMod val="20000"/>
                    <a:lumOff val="80000"/>
                  </a:schemeClr>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0" fontAlgn="base" hangingPunct="0">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0" fontAlgn="base" hangingPunct="0">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0" fontAlgn="base" hangingPunct="0">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0" fontAlgn="base" hangingPunct="0">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r>
              <a:rPr lang="en-US" dirty="0" smtClean="0"/>
              <a:t>Telerik Software Academy</a:t>
            </a:r>
            <a:endParaRPr lang="en-US" dirty="0"/>
          </a:p>
        </p:txBody>
      </p:sp>
      <p:sp>
        <p:nvSpPr>
          <p:cNvPr id="15" name="Text Placeholder 6"/>
          <p:cNvSpPr>
            <a:spLocks noGrp="1"/>
          </p:cNvSpPr>
          <p:nvPr/>
        </p:nvSpPr>
        <p:spPr>
          <a:xfrm>
            <a:off x="492723" y="6062246"/>
            <a:ext cx="3012477" cy="338554"/>
          </a:xfrm>
          <a:prstGeom prst="rect">
            <a:avLst/>
          </a:prstGeom>
          <a:noFill/>
        </p:spPr>
        <p:txBody>
          <a:bodyPr wrap="square" rtlCol="0">
            <a:spAutoFit/>
          </a:bodyPr>
          <a:lstStyle>
            <a:lvl1pPr marL="319088" indent="-319088" algn="l" rtl="0" eaLnBrk="0" fontAlgn="base" hangingPunct="0">
              <a:spcBef>
                <a:spcPct val="0"/>
              </a:spcBef>
              <a:spcAft>
                <a:spcPct val="0"/>
              </a:spcAft>
              <a:buClr>
                <a:schemeClr val="accent5">
                  <a:lumMod val="40000"/>
                  <a:lumOff val="60000"/>
                </a:schemeClr>
              </a:buClr>
              <a:buSzPct val="70000"/>
              <a:buFont typeface="Wingdings 2" pitchFamily="18" charset="2"/>
              <a:buNone/>
              <a:defRPr lang="en-US" sz="1600" b="1" kern="1200" dirty="0" smtClean="0">
                <a:solidFill>
                  <a:srgbClr val="0EFE58"/>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0" fontAlgn="base" hangingPunct="0">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0" fontAlgn="base" hangingPunct="0">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0" fontAlgn="base" hangingPunct="0">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0" fontAlgn="base" hangingPunct="0">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r>
              <a:rPr lang="en-US" dirty="0" smtClean="0">
                <a:hlinkClick r:id="rId4"/>
              </a:rPr>
              <a:t>academy.telerik.com</a:t>
            </a:r>
            <a:r>
              <a:rPr lang="en-US" dirty="0" smtClean="0"/>
              <a:t>   </a:t>
            </a:r>
            <a:endParaRPr lang="en-US" dirty="0"/>
          </a:p>
        </p:txBody>
      </p:sp>
      <p:sp>
        <p:nvSpPr>
          <p:cNvPr id="16" name="Text Placeholder 3"/>
          <p:cNvSpPr>
            <a:spLocks noGrp="1"/>
          </p:cNvSpPr>
          <p:nvPr/>
        </p:nvSpPr>
        <p:spPr>
          <a:xfrm>
            <a:off x="467323" y="4953000"/>
            <a:ext cx="3035299" cy="461665"/>
          </a:xfrm>
          <a:prstGeom prst="rect">
            <a:avLst/>
          </a:prstGeom>
          <a:noFill/>
        </p:spPr>
        <p:txBody>
          <a:bodyPr wrap="square" rtlCol="0">
            <a:spAutoFit/>
          </a:bodyPr>
          <a:lstStyle>
            <a:lvl1pPr marL="319088" indent="-319088" algn="l" rtl="0" eaLnBrk="0" fontAlgn="base" hangingPunct="0">
              <a:spcBef>
                <a:spcPct val="0"/>
              </a:spcBef>
              <a:spcAft>
                <a:spcPct val="0"/>
              </a:spcAft>
              <a:buClr>
                <a:schemeClr val="accent5">
                  <a:lumMod val="40000"/>
                  <a:lumOff val="60000"/>
                </a:schemeClr>
              </a:buClr>
              <a:buSzPct val="70000"/>
              <a:buFont typeface="Wingdings 2" pitchFamily="18" charset="2"/>
              <a:buNone/>
              <a:defRPr lang="en-US" sz="23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0" fontAlgn="base" hangingPunct="0">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0" fontAlgn="base" hangingPunct="0">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0" fontAlgn="base" hangingPunct="0">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0" fontAlgn="base" hangingPunct="0">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r>
              <a:rPr lang="en-US" dirty="0" smtClean="0"/>
              <a:t>Technical Trainer</a:t>
            </a:r>
            <a:endParaRPr lang="en-US" dirty="0"/>
          </a:p>
        </p:txBody>
      </p:sp>
      <p:sp>
        <p:nvSpPr>
          <p:cNvPr id="17" name="Text Placeholder 5"/>
          <p:cNvSpPr>
            <a:spLocks noGrp="1"/>
          </p:cNvSpPr>
          <p:nvPr/>
        </p:nvSpPr>
        <p:spPr>
          <a:xfrm>
            <a:off x="492723" y="5329535"/>
            <a:ext cx="3012477" cy="369332"/>
          </a:xfrm>
          <a:prstGeom prst="rect">
            <a:avLst/>
          </a:prstGeom>
          <a:noFill/>
        </p:spPr>
        <p:txBody>
          <a:bodyPr wrap="square" rtlCol="0">
            <a:spAutoFit/>
          </a:bodyPr>
          <a:lstStyle>
            <a:lvl1pPr marL="319088" indent="-319088" algn="l" rtl="0" eaLnBrk="0" fontAlgn="base" hangingPunct="0">
              <a:spcBef>
                <a:spcPct val="0"/>
              </a:spcBef>
              <a:spcAft>
                <a:spcPct val="0"/>
              </a:spcAft>
              <a:buClr>
                <a:schemeClr val="accent5">
                  <a:lumMod val="40000"/>
                  <a:lumOff val="60000"/>
                </a:schemeClr>
              </a:buClr>
              <a:buSzPct val="70000"/>
              <a:buFont typeface="Wingdings 2" pitchFamily="18" charset="2"/>
              <a:buNone/>
              <a:defRPr lang="en-US" sz="20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0" fontAlgn="base" hangingPunct="0">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0" fontAlgn="base" hangingPunct="0">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0" fontAlgn="base" hangingPunct="0">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0" fontAlgn="base" hangingPunct="0">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r>
              <a:rPr lang="en-US" sz="1800" dirty="0" smtClean="0">
                <a:hlinkClick r:id="rId5"/>
              </a:rPr>
              <a:t>www.nakov.com</a:t>
            </a:r>
            <a:endParaRPr lang="en-US" sz="1800" dirty="0"/>
          </a:p>
        </p:txBody>
      </p:sp>
      <p:pic>
        <p:nvPicPr>
          <p:cNvPr id="12" name="Picture 11"/>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349404" y="946478"/>
            <a:ext cx="1539195" cy="1209424"/>
          </a:xfrm>
          <a:prstGeom prst="rect">
            <a:avLst/>
          </a:prstGeom>
          <a:effectLst>
            <a:glow rad="38100">
              <a:schemeClr val="accent6">
                <a:lumMod val="40000"/>
                <a:lumOff val="60000"/>
                <a:alpha val="40000"/>
              </a:schemeClr>
            </a:glow>
            <a:outerShdw blurRad="63500" sx="102000" sy="102000" algn="ctr" rotWithShape="0">
              <a:prstClr val="black"/>
            </a:outerShdw>
          </a:effectLst>
          <a:scene3d>
            <a:camera prst="perspectiveHeroicExtremeRightFacing">
              <a:rot lat="487347" lon="19532356" rev="120000"/>
            </a:camera>
            <a:lightRig rig="threePt" dir="t"/>
          </a:scene3d>
        </p:spPr>
      </p:pic>
      <p:pic>
        <p:nvPicPr>
          <p:cNvPr id="1026" name="Picture 2" descr="http://vector.us/files/images/1/5/159502/block_diagram_visio_hierarchy_clip_art.jpg"/>
          <p:cNvPicPr>
            <a:picLocks noChangeAspect="1" noChangeArrowheads="1"/>
          </p:cNvPicPr>
          <p:nvPr/>
        </p:nvPicPr>
        <p:blipFill>
          <a:blip r:embed="rId7" cstate="screen">
            <a:extLst>
              <a:ext uri="{28A0092B-C50C-407E-A947-70E740481C1C}">
                <a14:useLocalDpi xmlns:a14="http://schemas.microsoft.com/office/drawing/2010/main" val="0"/>
              </a:ext>
            </a:extLst>
          </a:blip>
          <a:srcRect/>
          <a:stretch>
            <a:fillRect/>
          </a:stretch>
        </p:blipFill>
        <p:spPr bwMode="auto">
          <a:xfrm>
            <a:off x="6925249" y="464924"/>
            <a:ext cx="1627490" cy="1256039"/>
          </a:xfrm>
          <a:prstGeom prst="roundRect">
            <a:avLst>
              <a:gd name="adj" fmla="val 5959"/>
            </a:avLst>
          </a:prstGeom>
          <a:noFill/>
          <a:effectLst>
            <a:softEdge rad="31750"/>
          </a:effectLst>
          <a:extLst>
            <a:ext uri="{909E8E84-426E-40DD-AFC4-6F175D3DCCD1}">
              <a14:hiddenFill xmlns:a14="http://schemas.microsoft.com/office/drawing/2010/main">
                <a:solidFill>
                  <a:srgbClr val="FFFFFF"/>
                </a:solidFill>
              </a14:hiddenFill>
            </a:ext>
          </a:extLst>
        </p:spPr>
      </p:pic>
      <p:pic>
        <p:nvPicPr>
          <p:cNvPr id="1028" name="Picture 4" descr="http://i1-news.softpedia-static.com/images/news2/Download-Microsoft-NET-Framework-4-5-Final-2.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629" r="-3248"/>
          <a:stretch/>
        </p:blipFill>
        <p:spPr bwMode="auto">
          <a:xfrm>
            <a:off x="2416098" y="464923"/>
            <a:ext cx="4154589" cy="1256039"/>
          </a:xfrm>
          <a:prstGeom prst="roundRect">
            <a:avLst>
              <a:gd name="adj" fmla="val 5959"/>
            </a:avLst>
          </a:prstGeom>
          <a:solidFill>
            <a:srgbClr val="FFFFFF"/>
          </a:solidFill>
          <a:effectLst>
            <a:softEdge rad="31750"/>
          </a:effectLst>
        </p:spPr>
      </p:pic>
      <p:pic>
        <p:nvPicPr>
          <p:cNvPr id="1032" name="Picture 8" descr="http://images2.wikia.nocookie.net/__cb20120204043720/battlefordreamisland/images/c/c0/Bubble_Icon.png"/>
          <p:cNvPicPr>
            <a:picLocks noChangeAspect="1" noChangeArrowheads="1"/>
          </p:cNvPicPr>
          <p:nvPr/>
        </p:nvPicPr>
        <p:blipFill>
          <a:blip r:embed="rId9" cstate="screen">
            <a:extLst>
              <a:ext uri="{28A0092B-C50C-407E-A947-70E740481C1C}">
                <a14:useLocalDpi xmlns:a14="http://schemas.microsoft.com/office/drawing/2010/main" val="0"/>
              </a:ext>
            </a:extLst>
          </a:blip>
          <a:srcRect/>
          <a:stretch>
            <a:fillRect/>
          </a:stretch>
        </p:blipFill>
        <p:spPr bwMode="auto">
          <a:xfrm>
            <a:off x="5299469" y="4760498"/>
            <a:ext cx="1188682" cy="113849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8" descr="http://images2.wikia.nocookie.net/__cb20120204043720/battlefordreamisland/images/c/c0/Bubble_Icon.png"/>
          <p:cNvPicPr>
            <a:picLocks noChangeAspect="1" noChangeArrowheads="1"/>
          </p:cNvPicPr>
          <p:nvPr/>
        </p:nvPicPr>
        <p:blipFill>
          <a:blip r:embed="rId10" cstate="screen">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6169147" y="4984074"/>
            <a:ext cx="899141" cy="861181"/>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8" descr="http://images2.wikia.nocookie.net/__cb20120204043720/battlefordreamisland/images/c/c0/Bubble_Icon.png"/>
          <p:cNvPicPr>
            <a:picLocks noChangeAspect="1" noChangeArrowheads="1"/>
          </p:cNvPicPr>
          <p:nvPr/>
        </p:nvPicPr>
        <p:blipFill>
          <a:blip r:embed="rId11" cstate="screen">
            <a:duotone>
              <a:prstClr val="black"/>
              <a:schemeClr val="accent3">
                <a:lumMod val="50000"/>
                <a:tint val="45000"/>
                <a:satMod val="400000"/>
              </a:schemeClr>
            </a:duotone>
            <a:extLst>
              <a:ext uri="{28A0092B-C50C-407E-A947-70E740481C1C}">
                <a14:useLocalDpi xmlns:a14="http://schemas.microsoft.com/office/drawing/2010/main" val="0"/>
              </a:ext>
            </a:extLst>
          </a:blip>
          <a:srcRect/>
          <a:stretch>
            <a:fillRect/>
          </a:stretch>
        </p:blipFill>
        <p:spPr bwMode="auto">
          <a:xfrm>
            <a:off x="7378925" y="4613102"/>
            <a:ext cx="1070910" cy="1025698"/>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8" descr="http://images2.wikia.nocookie.net/__cb20120204043720/battlefordreamisland/images/c/c0/Bubble_Icon.png"/>
          <p:cNvPicPr>
            <a:picLocks noChangeAspect="1" noChangeArrowheads="1"/>
          </p:cNvPicPr>
          <p:nvPr/>
        </p:nvPicPr>
        <p:blipFill>
          <a:blip r:embed="rId12" cstate="screen">
            <a:duotone>
              <a:prstClr val="black"/>
              <a:schemeClr val="accent3">
                <a:tint val="45000"/>
                <a:satMod val="400000"/>
              </a:schemeClr>
            </a:duotone>
            <a:extLst>
              <a:ext uri="{28A0092B-C50C-407E-A947-70E740481C1C}">
                <a14:useLocalDpi xmlns:a14="http://schemas.microsoft.com/office/drawing/2010/main" val="0"/>
              </a:ext>
            </a:extLst>
          </a:blip>
          <a:srcRect/>
          <a:stretch>
            <a:fillRect/>
          </a:stretch>
        </p:blipFill>
        <p:spPr bwMode="auto">
          <a:xfrm>
            <a:off x="6940358" y="5016779"/>
            <a:ext cx="742547" cy="71119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descr="http://images2.wikia.nocookie.net/__cb20120204043720/battlefordreamisland/images/c/c0/Bubble_Icon.png"/>
          <p:cNvPicPr>
            <a:picLocks noChangeAspect="1" noChangeArrowheads="1"/>
          </p:cNvPicPr>
          <p:nvPr/>
        </p:nvPicPr>
        <p:blipFill>
          <a:blip r:embed="rId13" cstate="screen">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6750525" y="4591644"/>
            <a:ext cx="605711" cy="5801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9270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838200"/>
          </a:xfrm>
        </p:spPr>
        <p:txBody>
          <a:bodyPr/>
          <a:lstStyle/>
          <a:p>
            <a:r>
              <a:rPr lang="en-US" noProof="1" smtClean="0">
                <a:effectLst>
                  <a:outerShdw blurRad="50800" dist="38100" algn="tr" rotWithShape="0">
                    <a:prstClr val="black">
                      <a:alpha val="40000"/>
                    </a:prstClr>
                  </a:outerShdw>
                </a:effectLst>
              </a:rPr>
              <a:t>Overriding System.Object's Virtual Methods</a:t>
            </a:r>
            <a:endParaRPr lang="en-US" noProof="1"/>
          </a:p>
        </p:txBody>
      </p:sp>
      <p:sp>
        <p:nvSpPr>
          <p:cNvPr id="3" name="Content Placeholder 2"/>
          <p:cNvSpPr>
            <a:spLocks noGrp="1"/>
          </p:cNvSpPr>
          <p:nvPr>
            <p:ph idx="1"/>
          </p:nvPr>
        </p:nvSpPr>
        <p:spPr>
          <a:xfrm>
            <a:off x="152400" y="1447800"/>
            <a:ext cx="8763000" cy="5181600"/>
          </a:xfrm>
        </p:spPr>
        <p:txBody>
          <a:bodyPr/>
          <a:lstStyle/>
          <a:p>
            <a:r>
              <a:rPr lang="en-US" sz="3000" dirty="0" smtClean="0"/>
              <a:t>By default the operator</a:t>
            </a:r>
            <a:r>
              <a:rPr lang="bg-BG" sz="3000" dirty="0" smtClean="0"/>
              <a:t> </a:t>
            </a:r>
            <a:r>
              <a:rPr lang="bg-BG" sz="3000" dirty="0" smtClean="0">
                <a:ln w="500">
                  <a:noFill/>
                </a:ln>
                <a:solidFill>
                  <a:schemeClr val="accent5">
                    <a:lumMod val="20000"/>
                    <a:lumOff val="80000"/>
                  </a:schemeClr>
                </a:solidFill>
                <a:latin typeface="Consolas" pitchFamily="49" charset="0"/>
                <a:cs typeface="Consolas" pitchFamily="49" charset="0"/>
              </a:rPr>
              <a:t>==</a:t>
            </a:r>
            <a:r>
              <a:rPr lang="bg-BG" sz="3000" dirty="0" smtClean="0"/>
              <a:t> </a:t>
            </a:r>
            <a:r>
              <a:rPr lang="en-US" sz="3000" dirty="0" smtClean="0"/>
              <a:t>calls the </a:t>
            </a:r>
            <a:r>
              <a:rPr lang="en-US" sz="3000" noProof="1" smtClean="0">
                <a:solidFill>
                  <a:schemeClr val="accent5">
                    <a:lumMod val="20000"/>
                    <a:lumOff val="80000"/>
                  </a:schemeClr>
                </a:solidFill>
                <a:latin typeface="Consolas" pitchFamily="49" charset="0"/>
                <a:cs typeface="Consolas" pitchFamily="49" charset="0"/>
              </a:rPr>
              <a:t>Reference</a:t>
            </a:r>
            <a:r>
              <a:rPr lang="en-US" sz="3000" noProof="1" smtClean="0">
                <a:ln w="500">
                  <a:noFill/>
                </a:ln>
                <a:solidFill>
                  <a:schemeClr val="accent5">
                    <a:lumMod val="20000"/>
                    <a:lumOff val="80000"/>
                  </a:schemeClr>
                </a:solidFill>
                <a:latin typeface="Consolas" pitchFamily="49" charset="0"/>
                <a:cs typeface="Consolas" pitchFamily="49" charset="0"/>
              </a:rPr>
              <a:t>Equals()</a:t>
            </a:r>
            <a:r>
              <a:rPr lang="en-US" sz="3000" dirty="0" smtClean="0"/>
              <a:t> method</a:t>
            </a:r>
          </a:p>
          <a:p>
            <a:pPr lvl="1"/>
            <a:r>
              <a:rPr lang="en-US" sz="2800" dirty="0" smtClean="0"/>
              <a:t>Compares the addresses for reference types</a:t>
            </a:r>
          </a:p>
          <a:p>
            <a:pPr lvl="1"/>
            <a:r>
              <a:rPr lang="en-US" sz="2800" dirty="0" smtClean="0"/>
              <a:t>Or the binary representation for value types</a:t>
            </a:r>
            <a:endParaRPr lang="bg-BG" sz="2800" dirty="0" smtClean="0"/>
          </a:p>
          <a:p>
            <a:r>
              <a:rPr lang="en-US" sz="3000" dirty="0" smtClean="0"/>
              <a:t>The methods </a:t>
            </a:r>
            <a:r>
              <a:rPr lang="en-US" sz="3000" dirty="0" smtClean="0">
                <a:ln w="500">
                  <a:noFill/>
                </a:ln>
                <a:solidFill>
                  <a:schemeClr val="accent5">
                    <a:lumMod val="20000"/>
                    <a:lumOff val="80000"/>
                  </a:schemeClr>
                </a:solidFill>
                <a:latin typeface="Consolas" pitchFamily="49" charset="0"/>
                <a:cs typeface="Consolas" pitchFamily="49" charset="0"/>
              </a:rPr>
              <a:t>Equals()</a:t>
            </a:r>
            <a:r>
              <a:rPr lang="en-US" sz="3000" dirty="0" smtClean="0"/>
              <a:t>, </a:t>
            </a:r>
            <a:r>
              <a:rPr lang="en-US" sz="3000" noProof="1" smtClean="0">
                <a:ln w="500">
                  <a:noFill/>
                </a:ln>
                <a:solidFill>
                  <a:schemeClr val="accent5">
                    <a:lumMod val="20000"/>
                    <a:lumOff val="80000"/>
                  </a:schemeClr>
                </a:solidFill>
                <a:latin typeface="Consolas" pitchFamily="49" charset="0"/>
                <a:cs typeface="Consolas" pitchFamily="49" charset="0"/>
              </a:rPr>
              <a:t>GetHashCode</a:t>
            </a:r>
            <a:r>
              <a:rPr lang="en-US" sz="3000" dirty="0" smtClean="0">
                <a:ln w="500">
                  <a:noFill/>
                </a:ln>
                <a:solidFill>
                  <a:schemeClr val="accent5">
                    <a:lumMod val="20000"/>
                    <a:lumOff val="80000"/>
                  </a:schemeClr>
                </a:solidFill>
                <a:latin typeface="Consolas" pitchFamily="49" charset="0"/>
                <a:cs typeface="Consolas" pitchFamily="49" charset="0"/>
              </a:rPr>
              <a:t>()</a:t>
            </a:r>
            <a:r>
              <a:rPr lang="en-US" sz="3000" dirty="0" smtClean="0"/>
              <a:t> should be defined at the same time</a:t>
            </a:r>
          </a:p>
          <a:p>
            <a:pPr lvl="1"/>
            <a:r>
              <a:rPr lang="en-US" dirty="0" smtClean="0"/>
              <a:t>The same applies for the operators </a:t>
            </a:r>
            <a:r>
              <a:rPr lang="en-US" dirty="0">
                <a:ln w="500">
                  <a:noFill/>
                </a:ln>
                <a:solidFill>
                  <a:schemeClr val="accent5">
                    <a:lumMod val="20000"/>
                    <a:lumOff val="80000"/>
                  </a:schemeClr>
                </a:solidFill>
                <a:latin typeface="Consolas" pitchFamily="49" charset="0"/>
                <a:cs typeface="Consolas" pitchFamily="49" charset="0"/>
              </a:rPr>
              <a:t>==</a:t>
            </a:r>
            <a:r>
              <a:rPr lang="en-US" dirty="0"/>
              <a:t> and </a:t>
            </a:r>
            <a:r>
              <a:rPr lang="en-US" dirty="0">
                <a:ln w="500">
                  <a:noFill/>
                </a:ln>
                <a:solidFill>
                  <a:schemeClr val="accent5">
                    <a:lumMod val="20000"/>
                    <a:lumOff val="80000"/>
                  </a:schemeClr>
                </a:solidFill>
                <a:latin typeface="Consolas" pitchFamily="49" charset="0"/>
                <a:cs typeface="Consolas" pitchFamily="49" charset="0"/>
              </a:rPr>
              <a:t>!=</a:t>
            </a:r>
            <a:endParaRPr lang="en-US" dirty="0" smtClean="0"/>
          </a:p>
          <a:p>
            <a:pPr lvl="1"/>
            <a:r>
              <a:rPr lang="en-US" dirty="0" smtClean="0"/>
              <a:t>You can o</a:t>
            </a:r>
            <a:r>
              <a:rPr lang="en-US" noProof="1" smtClean="0">
                <a:effectLst>
                  <a:outerShdw blurRad="50800" dist="38100" algn="tr" rotWithShape="0">
                    <a:prstClr val="black">
                      <a:alpha val="40000"/>
                    </a:prstClr>
                  </a:outerShdw>
                </a:effectLst>
              </a:rPr>
              <a:t>verride </a:t>
            </a:r>
            <a:r>
              <a:rPr lang="en-US" dirty="0" smtClean="0">
                <a:ln w="500">
                  <a:noFill/>
                </a:ln>
                <a:solidFill>
                  <a:schemeClr val="accent5">
                    <a:lumMod val="20000"/>
                    <a:lumOff val="80000"/>
                  </a:schemeClr>
                </a:solidFill>
                <a:latin typeface="Consolas" pitchFamily="49" charset="0"/>
                <a:cs typeface="Consolas" pitchFamily="49" charset="0"/>
              </a:rPr>
              <a:t>Equals</a:t>
            </a:r>
            <a:r>
              <a:rPr lang="bg-BG" dirty="0" smtClean="0">
                <a:ln w="500">
                  <a:noFill/>
                </a:ln>
                <a:solidFill>
                  <a:schemeClr val="accent5">
                    <a:lumMod val="20000"/>
                    <a:lumOff val="80000"/>
                  </a:schemeClr>
                </a:solidFill>
                <a:latin typeface="Consolas" pitchFamily="49" charset="0"/>
                <a:cs typeface="Consolas" pitchFamily="49" charset="0"/>
              </a:rPr>
              <a:t>()</a:t>
            </a:r>
            <a:r>
              <a:rPr lang="en-US" dirty="0" smtClean="0"/>
              <a:t> and use its implementation for </a:t>
            </a:r>
            <a:r>
              <a:rPr lang="en-US" dirty="0">
                <a:ln w="500">
                  <a:noFill/>
                </a:ln>
                <a:solidFill>
                  <a:schemeClr val="accent5">
                    <a:lumMod val="20000"/>
                    <a:lumOff val="80000"/>
                  </a:schemeClr>
                </a:solidFill>
                <a:latin typeface="Consolas" pitchFamily="49" charset="0"/>
                <a:cs typeface="Consolas" pitchFamily="49" charset="0"/>
              </a:rPr>
              <a:t>==</a:t>
            </a:r>
            <a:r>
              <a:rPr lang="en-US" dirty="0"/>
              <a:t> and </a:t>
            </a:r>
            <a:r>
              <a:rPr lang="en-US" dirty="0" smtClean="0">
                <a:ln w="500">
                  <a:noFill/>
                </a:ln>
                <a:solidFill>
                  <a:schemeClr val="accent5">
                    <a:lumMod val="20000"/>
                    <a:lumOff val="80000"/>
                  </a:schemeClr>
                </a:solidFill>
                <a:latin typeface="Consolas" pitchFamily="49" charset="0"/>
                <a:cs typeface="Consolas" pitchFamily="49" charset="0"/>
              </a:rPr>
              <a:t>!=</a:t>
            </a:r>
            <a:endParaRPr lang="bg-BG"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10</a:t>
            </a:fld>
            <a:endParaRPr lang="en-US" dirty="0"/>
          </a:p>
        </p:txBody>
      </p:sp>
    </p:spTree>
    <p:extLst>
      <p:ext uri="{BB962C8B-B14F-4D97-AF65-F5344CB8AC3E}">
        <p14:creationId xmlns:p14="http://schemas.microsoft.com/office/powerpoint/2010/main" val="7547740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838200"/>
          </a:xfrm>
        </p:spPr>
        <p:txBody>
          <a:bodyPr/>
          <a:lstStyle/>
          <a:p>
            <a:r>
              <a:rPr lang="en-US" noProof="1">
                <a:effectLst>
                  <a:outerShdw blurRad="50800" dist="38100" algn="tr" rotWithShape="0">
                    <a:prstClr val="black">
                      <a:alpha val="40000"/>
                    </a:prstClr>
                  </a:outerShdw>
                </a:effectLst>
              </a:rPr>
              <a:t>Overriding</a:t>
            </a:r>
            <a:r>
              <a:rPr lang="bg-BG" dirty="0" smtClean="0">
                <a:effectLst>
                  <a:outerShdw blurRad="50800" dist="38100" algn="tr" rotWithShape="0">
                    <a:prstClr val="black">
                      <a:alpha val="40000"/>
                    </a:prstClr>
                  </a:outerShdw>
                </a:effectLst>
              </a:rPr>
              <a:t> System.Object </a:t>
            </a:r>
            <a:r>
              <a:rPr lang="en-US" dirty="0" smtClean="0">
                <a:effectLst>
                  <a:outerShdw blurRad="50800" dist="38100" algn="tr" rotWithShape="0">
                    <a:prstClr val="black">
                      <a:alpha val="40000"/>
                    </a:prstClr>
                  </a:outerShdw>
                </a:effectLst>
              </a:rPr>
              <a:t>Methods </a:t>
            </a:r>
            <a:r>
              <a:rPr lang="bg-BG"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rPr>
              <a:t>Example</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11</a:t>
            </a:fld>
            <a:endParaRPr lang="en-US" dirty="0"/>
          </a:p>
        </p:txBody>
      </p:sp>
      <p:sp>
        <p:nvSpPr>
          <p:cNvPr id="47105" name="Rectangle 1"/>
          <p:cNvSpPr>
            <a:spLocks noChangeArrowheads="1"/>
          </p:cNvSpPr>
          <p:nvPr/>
        </p:nvSpPr>
        <p:spPr bwMode="auto">
          <a:xfrm>
            <a:off x="327025" y="1219200"/>
            <a:ext cx="8435976" cy="541020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oAutofit/>
          </a:bodyPr>
          <a:lstStyle/>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public class Student</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5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string Name { get; set; }</a:t>
            </a:r>
          </a:p>
          <a:p>
            <a:pPr eaLnBrk="0" hangingPunct="0">
              <a:lnSpc>
                <a:spcPct val="90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int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Age { get; set; }</a:t>
            </a:r>
            <a:endPar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0000"/>
              </a:lnSpc>
              <a:spcBef>
                <a:spcPts val="6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override bool Equals(object param)</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5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If the cast is invalid, the result will be null</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Student student = param as Student;</a:t>
            </a:r>
          </a:p>
          <a:p>
            <a:pPr eaLnBrk="0" hangingPunct="0">
              <a:lnSpc>
                <a:spcPct val="90000"/>
              </a:lnSpc>
              <a:spcBef>
                <a:spcPts val="6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Check if we have valid not null Student object</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if (student == null)</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false;</a:t>
            </a:r>
          </a:p>
          <a:p>
            <a:pPr eaLnBrk="0" hangingPunct="0">
              <a:lnSpc>
                <a:spcPct val="90000"/>
              </a:lnSpc>
              <a:spcBef>
                <a:spcPts val="6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Compare the reference type member fields</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if (! Object.Equals(this.Name, student.Name))</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false;</a:t>
            </a:r>
          </a:p>
          <a:p>
            <a:pPr eaLnBrk="0" hangingPunct="0">
              <a:lnSpc>
                <a:spcPct val="90000"/>
              </a:lnSpc>
              <a:spcBef>
                <a:spcPts val="6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Compare the value type member fields</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if (this.Age != student.Age)</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false;</a:t>
            </a:r>
          </a:p>
          <a:p>
            <a:pPr eaLnBrk="0" hangingPunct="0">
              <a:lnSpc>
                <a:spcPct val="9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true;</a:t>
            </a:r>
          </a:p>
          <a:p>
            <a:pPr eaLnBrk="0" hangingPunct="0">
              <a:lnSpc>
                <a:spcPct val="50000"/>
              </a:lnSpc>
              <a:spcBef>
                <a:spcPct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algn="r" eaLnBrk="0" hangingPunct="0">
              <a:lnSpc>
                <a:spcPct val="50000"/>
              </a:lnSpc>
              <a:spcBef>
                <a:spcPct val="0"/>
              </a:spcBef>
              <a:buClr>
                <a:schemeClr val="accent5">
                  <a:lumMod val="40000"/>
                  <a:lumOff val="60000"/>
                </a:schemeClr>
              </a:buClr>
              <a:buSzPct val="70000"/>
              <a:defRPr/>
            </a:pPr>
            <a:r>
              <a:rPr lang="en-US" sz="2000" b="1" i="1" noProof="1" smtClean="0">
                <a:solidFill>
                  <a:schemeClr val="tx2">
                    <a:lumMod val="40000"/>
                    <a:lumOff val="60000"/>
                  </a:schemeClr>
                </a:solidFill>
                <a:effectLst>
                  <a:outerShdw blurRad="38100" dist="38100" dir="2700000" algn="tl">
                    <a:srgbClr val="000000">
                      <a:alpha val="43137"/>
                    </a:srgbClr>
                  </a:outerShdw>
                </a:effectLst>
                <a:latin typeface="Consolas" pitchFamily="49" charset="0"/>
                <a:cs typeface="Consolas" pitchFamily="49" charset="0"/>
              </a:rPr>
              <a:t>// the example continues</a:t>
            </a:r>
            <a:endParaRPr lang="bg-BG" sz="2000" b="1" i="1" noProof="1" smtClean="0">
              <a:solidFill>
                <a:schemeClr val="tx2">
                  <a:lumMod val="40000"/>
                  <a:lumOff val="60000"/>
                </a:schemeClr>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41564830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914400"/>
          </a:xfrm>
        </p:spPr>
        <p:txBody>
          <a:bodyPr/>
          <a:lstStyle/>
          <a:p>
            <a:r>
              <a:rPr lang="en-US" noProof="1">
                <a:effectLst>
                  <a:outerShdw blurRad="50800" dist="38100" algn="tr" rotWithShape="0">
                    <a:prstClr val="black">
                      <a:alpha val="40000"/>
                    </a:prstClr>
                  </a:outerShdw>
                </a:effectLst>
              </a:rPr>
              <a:t>Overriding</a:t>
            </a:r>
            <a:r>
              <a:rPr lang="bg-BG" dirty="0" smtClean="0">
                <a:effectLst>
                  <a:outerShdw blurRad="50800" dist="38100" algn="tr" rotWithShape="0">
                    <a:prstClr val="black">
                      <a:alpha val="40000"/>
                    </a:prstClr>
                  </a:outerShdw>
                </a:effectLst>
              </a:rPr>
              <a:t> System.Object </a:t>
            </a:r>
            <a:r>
              <a:rPr lang="en-US" dirty="0" smtClean="0">
                <a:effectLst>
                  <a:outerShdw blurRad="50800" dist="38100" algn="tr" rotWithShape="0">
                    <a:prstClr val="black">
                      <a:alpha val="40000"/>
                    </a:prstClr>
                  </a:outerShdw>
                </a:effectLst>
              </a:rPr>
              <a:t>Methods </a:t>
            </a:r>
            <a:r>
              <a:rPr lang="bg-BG"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rPr>
              <a:t>Example (2)</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12</a:t>
            </a:fld>
            <a:endParaRPr lang="en-US" dirty="0"/>
          </a:p>
        </p:txBody>
      </p:sp>
      <p:sp>
        <p:nvSpPr>
          <p:cNvPr id="62466" name="Rectangle 2"/>
          <p:cNvSpPr>
            <a:spLocks noChangeArrowheads="1"/>
          </p:cNvSpPr>
          <p:nvPr/>
        </p:nvSpPr>
        <p:spPr bwMode="auto">
          <a:xfrm>
            <a:off x="407504" y="1524000"/>
            <a:ext cx="8283575" cy="4800600"/>
          </a:xfrm>
          <a:prstGeom prst="roundRect">
            <a:avLst>
              <a:gd name="adj" fmla="val 750"/>
            </a:avLst>
          </a:prstGeom>
          <a:solidFill>
            <a:schemeClr val="accent5">
              <a:lumMod val="40000"/>
              <a:lumOff val="60000"/>
              <a:alpha val="15000"/>
            </a:schemeClr>
          </a:solidFill>
          <a:ln w="12700">
            <a:solidFill>
              <a:schemeClr val="accent5">
                <a:lumMod val="60000"/>
                <a:lumOff val="40000"/>
              </a:schemeClr>
            </a:solidFill>
          </a:ln>
        </p:spPr>
        <p:txBody>
          <a:bodyPr wrap="square">
            <a:noAutofit/>
          </a:bodyPr>
          <a:lstStyle/>
          <a:p>
            <a:pPr marL="0" marR="0" lvl="0" indent="0" defTabSz="914400" eaLnBrk="0" latinLnBrk="0" hangingPunct="0">
              <a:spcBef>
                <a:spcPts val="0"/>
              </a:spcBef>
              <a:buClr>
                <a:schemeClr val="accent5">
                  <a:lumMod val="40000"/>
                  <a:lumOff val="60000"/>
                </a:schemeClr>
              </a:buClr>
              <a:buSzPct val="70000"/>
              <a:buFontTx/>
              <a:buNone/>
              <a:tabLst/>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public static bool operator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(Student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tudent1,</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Student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tudent2)</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Student.Equals(</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tudent1,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tudent2);</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marL="0" marR="0" lvl="0" indent="0" defTabSz="914400" eaLnBrk="0" latinLnBrk="0" hangingPunct="0">
              <a:spcBef>
                <a:spcPts val="60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static bool operator !=(Student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tudent1,</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S</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tudent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tudent2)</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!(Student.Equals(</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tudent1,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tudent2));</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marL="0" marR="0" lvl="0" indent="0" defTabSz="914400" eaLnBrk="0" latinLnBrk="0" hangingPunct="0">
              <a:spcBef>
                <a:spcPts val="60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override int GetHashCode()</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N</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ame.GetHashCode()</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Age.GetHashCode()</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marL="0" marR="0" lvl="0" indent="0" defTabSz="914400" eaLnBrk="0" latinLnBrk="0" hangingPunct="0">
              <a:spcBef>
                <a:spcPts val="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24994262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2300" y="2001359"/>
            <a:ext cx="5524500" cy="2326318"/>
          </a:xfrm>
        </p:spPr>
        <p:txBody>
          <a:bodyPr/>
          <a:lstStyle/>
          <a:p>
            <a:pPr algn="ctr">
              <a:lnSpc>
                <a:spcPct val="100000"/>
              </a:lnSpc>
            </a:pPr>
            <a:r>
              <a:rPr lang="en-US" sz="5000" noProof="1">
                <a:effectLst>
                  <a:outerShdw blurRad="50800" dist="38100" algn="tr" rotWithShape="0">
                    <a:prstClr val="black">
                      <a:alpha val="40000"/>
                    </a:prstClr>
                  </a:outerShdw>
                </a:effectLst>
              </a:rPr>
              <a:t>Overriding </a:t>
            </a:r>
            <a:r>
              <a:rPr lang="en-US" sz="5000" noProof="1" smtClean="0">
                <a:effectLst>
                  <a:outerShdw blurRad="50800" dist="38100" algn="tr" rotWithShape="0">
                    <a:prstClr val="black">
                      <a:alpha val="40000"/>
                    </a:prstClr>
                  </a:outerShdw>
                </a:effectLst>
              </a:rPr>
              <a:t>the Virtual Methods in </a:t>
            </a:r>
            <a:r>
              <a:rPr lang="en-US" sz="5000" noProof="1"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System.Object</a:t>
            </a:r>
            <a:endParaRPr lang="en-US" sz="5000" noProof="1">
              <a:latin typeface="Consolas" panose="020B0609020204030204" pitchFamily="49" charset="0"/>
              <a:cs typeface="Consolas" panose="020B0609020204030204" pitchFamily="49" charset="0"/>
            </a:endParaRPr>
          </a:p>
        </p:txBody>
      </p:sp>
      <p:sp>
        <p:nvSpPr>
          <p:cNvPr id="3" name="Content Placeholder 2"/>
          <p:cNvSpPr>
            <a:spLocks noGrp="1"/>
          </p:cNvSpPr>
          <p:nvPr>
            <p:ph idx="1"/>
          </p:nvPr>
        </p:nvSpPr>
        <p:spPr>
          <a:xfrm>
            <a:off x="3562350" y="4648200"/>
            <a:ext cx="4724400" cy="533400"/>
          </a:xfrm>
        </p:spPr>
        <p:txBody>
          <a:bodyPr/>
          <a:lstStyle/>
          <a:p>
            <a:pPr lvl="1" algn="ctr">
              <a:buNone/>
            </a:pPr>
            <a:r>
              <a:rPr lang="en-US" dirty="0" smtClean="0"/>
              <a:t>Live Demo</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 y="2001359"/>
            <a:ext cx="2400300" cy="3332641"/>
          </a:xfrm>
          <a:prstGeom prst="roundRect">
            <a:avLst>
              <a:gd name="adj" fmla="val 9245"/>
            </a:avLst>
          </a:prstGeom>
          <a:effectLst>
            <a:softEdge rad="127000"/>
          </a:effectLst>
        </p:spPr>
      </p:pic>
    </p:spTree>
    <p:extLst>
      <p:ext uri="{BB962C8B-B14F-4D97-AF65-F5344CB8AC3E}">
        <p14:creationId xmlns:p14="http://schemas.microsoft.com/office/powerpoint/2010/main" val="257517633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More About System.Object</a:t>
            </a:r>
            <a:endParaRPr lang="en-US" dirty="0"/>
          </a:p>
        </p:txBody>
      </p:sp>
      <p:sp>
        <p:nvSpPr>
          <p:cNvPr id="3" name="Content Placeholder 2"/>
          <p:cNvSpPr>
            <a:spLocks noGrp="1"/>
          </p:cNvSpPr>
          <p:nvPr>
            <p:ph idx="1"/>
          </p:nvPr>
        </p:nvSpPr>
        <p:spPr>
          <a:xfrm>
            <a:off x="152400" y="1143000"/>
            <a:ext cx="8763000" cy="5486400"/>
          </a:xfrm>
        </p:spPr>
        <p:txBody>
          <a:bodyPr/>
          <a:lstStyle/>
          <a:p>
            <a:pPr>
              <a:lnSpc>
                <a:spcPct val="100000"/>
              </a:lnSpc>
            </a:pPr>
            <a:r>
              <a:rPr lang="en-US" dirty="0" smtClean="0">
                <a:effectLst>
                  <a:outerShdw blurRad="50800" dist="38100" algn="tr" rotWithShape="0">
                    <a:prstClr val="black">
                      <a:alpha val="40000"/>
                    </a:prstClr>
                  </a:outerShdw>
                </a:effectLst>
              </a:rPr>
              <a:t>The </a:t>
            </a:r>
            <a:r>
              <a:rPr lang="en-US" dirty="0" smtClean="0">
                <a:ln w="500">
                  <a:noFill/>
                </a:ln>
                <a:solidFill>
                  <a:schemeClr val="accent5">
                    <a:lumMod val="20000"/>
                    <a:lumOff val="80000"/>
                  </a:schemeClr>
                </a:solidFill>
                <a:latin typeface="Consolas" pitchFamily="49" charset="0"/>
                <a:cs typeface="Consolas" pitchFamily="49" charset="0"/>
              </a:rPr>
              <a:t>System.Object</a:t>
            </a:r>
            <a:r>
              <a:rPr lang="en-US" dirty="0" smtClean="0">
                <a:effectLst>
                  <a:outerShdw blurRad="50800" dist="38100" algn="tr" rotWithShape="0">
                    <a:prstClr val="black">
                      <a:alpha val="40000"/>
                    </a:prstClr>
                  </a:outerShdw>
                </a:effectLst>
              </a:rPr>
              <a:t> type has some other methods, which are inherited by all .NET types:</a:t>
            </a:r>
          </a:p>
          <a:p>
            <a:pPr lvl="1">
              <a:lnSpc>
                <a:spcPct val="100000"/>
              </a:lnSpc>
            </a:pPr>
            <a:r>
              <a:rPr lang="en-US" noProof="1" smtClean="0">
                <a:ln w="500">
                  <a:noFill/>
                </a:ln>
                <a:solidFill>
                  <a:schemeClr val="accent5">
                    <a:lumMod val="20000"/>
                    <a:lumOff val="80000"/>
                  </a:schemeClr>
                </a:solidFill>
                <a:latin typeface="Consolas" pitchFamily="49" charset="0"/>
                <a:cs typeface="Consolas" pitchFamily="49" charset="0"/>
              </a:rPr>
              <a:t>GetType()</a:t>
            </a:r>
          </a:p>
          <a:p>
            <a:pPr lvl="2">
              <a:lnSpc>
                <a:spcPct val="100000"/>
              </a:lnSpc>
            </a:pPr>
            <a:r>
              <a:rPr lang="en-US" dirty="0" smtClean="0">
                <a:effectLst>
                  <a:outerShdw blurRad="50800" dist="38100" algn="tr" rotWithShape="0">
                    <a:prstClr val="black">
                      <a:alpha val="40000"/>
                    </a:prstClr>
                  </a:outerShdw>
                </a:effectLst>
              </a:rPr>
              <a:t>Returns type's metadata as a </a:t>
            </a:r>
            <a:r>
              <a:rPr lang="en-US" noProof="1" smtClean="0">
                <a:ln w="500">
                  <a:noFill/>
                </a:ln>
                <a:solidFill>
                  <a:schemeClr val="accent5">
                    <a:lumMod val="20000"/>
                    <a:lumOff val="80000"/>
                  </a:schemeClr>
                </a:solidFill>
                <a:latin typeface="Consolas" pitchFamily="49" charset="0"/>
                <a:cs typeface="Consolas" pitchFamily="49" charset="0"/>
              </a:rPr>
              <a:t>System.Type</a:t>
            </a:r>
            <a:endParaRPr lang="en-US" noProof="1" smtClean="0">
              <a:effectLst>
                <a:outerShdw blurRad="50800" dist="38100" algn="tr" rotWithShape="0">
                  <a:prstClr val="black">
                    <a:alpha val="40000"/>
                  </a:prstClr>
                </a:outerShdw>
              </a:effectLst>
            </a:endParaRPr>
          </a:p>
          <a:p>
            <a:pPr lvl="1">
              <a:lnSpc>
                <a:spcPct val="100000"/>
              </a:lnSpc>
            </a:pPr>
            <a:r>
              <a:rPr lang="en-US" noProof="1" smtClean="0">
                <a:ln w="500">
                  <a:noFill/>
                </a:ln>
                <a:solidFill>
                  <a:schemeClr val="accent5">
                    <a:lumMod val="20000"/>
                    <a:lumOff val="80000"/>
                  </a:schemeClr>
                </a:solidFill>
                <a:latin typeface="Consolas" pitchFamily="49" charset="0"/>
                <a:cs typeface="Consolas" pitchFamily="49" charset="0"/>
              </a:rPr>
              <a:t>MemberwiseClone()</a:t>
            </a:r>
          </a:p>
          <a:p>
            <a:pPr lvl="2">
              <a:lnSpc>
                <a:spcPct val="100000"/>
              </a:lnSpc>
            </a:pPr>
            <a:r>
              <a:rPr lang="en-US" dirty="0" smtClean="0">
                <a:effectLst>
                  <a:outerShdw blurRad="50800" dist="38100" algn="tr" rotWithShape="0">
                    <a:prstClr val="black">
                      <a:alpha val="40000"/>
                    </a:prstClr>
                  </a:outerShdw>
                </a:effectLst>
              </a:rPr>
              <a:t>Copies the binary representation of the variable into a new variable</a:t>
            </a:r>
            <a:r>
              <a:rPr lang="bg-BG"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rPr>
              <a:t>shallow clone</a:t>
            </a:r>
            <a:r>
              <a:rPr lang="bg-BG" dirty="0" smtClean="0">
                <a:effectLst>
                  <a:outerShdw blurRad="50800" dist="38100" algn="tr" rotWithShape="0">
                    <a:prstClr val="black">
                      <a:alpha val="40000"/>
                    </a:prstClr>
                  </a:outerShdw>
                </a:effectLst>
              </a:rPr>
              <a:t>)</a:t>
            </a:r>
            <a:endParaRPr lang="en-US" dirty="0" smtClean="0">
              <a:effectLst>
                <a:outerShdw blurRad="50800" dist="38100" algn="tr" rotWithShape="0">
                  <a:prstClr val="black">
                    <a:alpha val="40000"/>
                  </a:prstClr>
                </a:outerShdw>
              </a:effectLst>
            </a:endParaRPr>
          </a:p>
          <a:p>
            <a:pPr lvl="1">
              <a:lnSpc>
                <a:spcPct val="100000"/>
              </a:lnSpc>
            </a:pPr>
            <a:r>
              <a:rPr lang="en-US" noProof="1" smtClean="0">
                <a:ln w="500">
                  <a:noFill/>
                </a:ln>
                <a:solidFill>
                  <a:schemeClr val="accent5">
                    <a:lumMod val="20000"/>
                    <a:lumOff val="80000"/>
                  </a:schemeClr>
                </a:solidFill>
                <a:latin typeface="Consolas" pitchFamily="49" charset="0"/>
                <a:cs typeface="Consolas" pitchFamily="49" charset="0"/>
              </a:rPr>
              <a:t>ReferenceEquals()</a:t>
            </a:r>
          </a:p>
          <a:p>
            <a:pPr lvl="2">
              <a:lnSpc>
                <a:spcPct val="100000"/>
              </a:lnSpc>
            </a:pPr>
            <a:r>
              <a:rPr lang="en-US" dirty="0" smtClean="0">
                <a:effectLst>
                  <a:outerShdw blurRad="50800" dist="38100" algn="tr" rotWithShape="0">
                    <a:prstClr val="black">
                      <a:alpha val="40000"/>
                    </a:prstClr>
                  </a:outerShdw>
                </a:effectLst>
              </a:rPr>
              <a:t>Compares if two object have the same reference </a:t>
            </a:r>
            <a:endParaRPr lang="en-US" dirty="0">
              <a:effectLst>
                <a:outerShdw blurRad="50800" dist="38100" algn="tr" rotWithShape="0">
                  <a:prstClr val="black">
                    <a:alpha val="40000"/>
                  </a:prstClr>
                </a:outerShdw>
              </a:effectLst>
            </a:endParaRP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14</a:t>
            </a:fld>
            <a:endParaRPr lang="en-US" dirty="0"/>
          </a:p>
        </p:txBody>
      </p:sp>
    </p:spTree>
    <p:extLst>
      <p:ext uri="{BB962C8B-B14F-4D97-AF65-F5344CB8AC3E}">
        <p14:creationId xmlns:p14="http://schemas.microsoft.com/office/powerpoint/2010/main" val="21375939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371600"/>
            <a:ext cx="8229600" cy="685800"/>
          </a:xfrm>
        </p:spPr>
        <p:txBody>
          <a:bodyPr/>
          <a:lstStyle/>
          <a:p>
            <a:r>
              <a:rPr lang="en-US" dirty="0" smtClean="0">
                <a:effectLst>
                  <a:outerShdw blurRad="50800" dist="38100" algn="tr" rotWithShape="0">
                    <a:prstClr val="black">
                      <a:alpha val="40000"/>
                    </a:prstClr>
                  </a:outerShdw>
                </a:effectLst>
                <a:latin typeface="Consolas" pitchFamily="49" charset="0"/>
                <a:cs typeface="Consolas" pitchFamily="49" charset="0"/>
              </a:rPr>
              <a:t>is</a:t>
            </a:r>
            <a:r>
              <a:rPr lang="en-US" dirty="0" smtClean="0">
                <a:effectLst>
                  <a:outerShdw blurRad="50800" dist="38100" algn="tr" rotWithShape="0">
                    <a:prstClr val="black">
                      <a:alpha val="40000"/>
                    </a:prstClr>
                  </a:outerShdw>
                </a:effectLst>
              </a:rPr>
              <a:t> and </a:t>
            </a:r>
            <a:r>
              <a:rPr lang="en-US" dirty="0" smtClean="0">
                <a:effectLst>
                  <a:outerShdw blurRad="50800" dist="38100" algn="tr" rotWithShape="0">
                    <a:prstClr val="black">
                      <a:alpha val="40000"/>
                    </a:prstClr>
                  </a:outerShdw>
                </a:effectLst>
                <a:latin typeface="Consolas" pitchFamily="49" charset="0"/>
                <a:cs typeface="Consolas" pitchFamily="49" charset="0"/>
              </a:rPr>
              <a:t>as</a:t>
            </a:r>
            <a:r>
              <a:rPr lang="en-US" dirty="0" smtClean="0">
                <a:effectLst>
                  <a:outerShdw blurRad="50800" dist="38100" algn="tr" rotWithShape="0">
                    <a:prstClr val="black">
                      <a:alpha val="40000"/>
                    </a:prstClr>
                  </a:outerShdw>
                </a:effectLst>
              </a:rPr>
              <a:t> operators</a:t>
            </a:r>
            <a:endParaRPr lang="en-US" dirty="0"/>
          </a:p>
        </p:txBody>
      </p:sp>
      <p:pic>
        <p:nvPicPr>
          <p:cNvPr id="71682" name="Picture 2" descr="C:\Users\Peter\Pictures\Kartinki Telerik\Untitled4.jpg"/>
          <p:cNvPicPr>
            <a:picLocks noChangeAspect="1" noChangeArrowheads="1"/>
          </p:cNvPicPr>
          <p:nvPr/>
        </p:nvPicPr>
        <p:blipFill>
          <a:blip r:embed="rId2" cstate="screen">
            <a:grayscl/>
            <a:lum contrast="-10000"/>
            <a:extLst>
              <a:ext uri="{28A0092B-C50C-407E-A947-70E740481C1C}">
                <a14:useLocalDpi xmlns:a14="http://schemas.microsoft.com/office/drawing/2010/main" val="0"/>
              </a:ext>
            </a:extLst>
          </a:blip>
          <a:srcRect/>
          <a:stretch>
            <a:fillRect/>
          </a:stretch>
        </p:blipFill>
        <p:spPr bwMode="auto">
          <a:xfrm>
            <a:off x="2359992" y="2529780"/>
            <a:ext cx="4421808" cy="3566220"/>
          </a:xfrm>
          <a:prstGeom prst="roundRect">
            <a:avLst>
              <a:gd name="adj" fmla="val 7377"/>
            </a:avLst>
          </a:prstGeom>
          <a:noFill/>
          <a:effectLst>
            <a:softEdge rad="63500"/>
          </a:effectLst>
          <a:scene3d>
            <a:camera prst="orthographicFront"/>
            <a:lightRig rig="threePt" dir="t"/>
          </a:scene3d>
          <a:sp3d>
            <a:bevelT prst="angle"/>
          </a:sp3d>
        </p:spPr>
      </p:pic>
      <p:sp>
        <p:nvSpPr>
          <p:cNvPr id="4" name="TextBox 3"/>
          <p:cNvSpPr txBox="1"/>
          <p:nvPr/>
        </p:nvSpPr>
        <p:spPr>
          <a:xfrm rot="21175401">
            <a:off x="2992274" y="4001388"/>
            <a:ext cx="1537600" cy="1569660"/>
          </a:xfrm>
          <a:prstGeom prst="rect">
            <a:avLst/>
          </a:prstGeom>
          <a:noFill/>
        </p:spPr>
        <p:txBody>
          <a:bodyPr wrap="none" rtlCol="0">
            <a:spAutoFit/>
          </a:bodyPr>
          <a:lstStyle/>
          <a:p>
            <a:r>
              <a:rPr lang="en-US" sz="9600" b="1" dirty="0" smtClean="0">
                <a:ln w="25400">
                  <a:solidFill>
                    <a:schemeClr val="accent6">
                      <a:lumMod val="50000"/>
                    </a:schemeClr>
                  </a:solidFill>
                  <a:prstDash val="solid"/>
                </a:ln>
                <a:solidFill>
                  <a:schemeClr val="accent6">
                    <a:lumMod val="20000"/>
                    <a:lumOff val="80000"/>
                  </a:schemeClr>
                </a:solidFill>
                <a:effectLst>
                  <a:outerShdw blurRad="50800" sx="120000" sy="120000" algn="ctr" rotWithShape="0">
                    <a:prstClr val="black">
                      <a:alpha val="50000"/>
                    </a:prstClr>
                  </a:outerShdw>
                </a:effectLst>
                <a:latin typeface="Consolas" panose="020B0609020204030204" pitchFamily="49" charset="0"/>
                <a:cs typeface="Consolas" panose="020B0609020204030204" pitchFamily="49" charset="0"/>
              </a:rPr>
              <a:t>is</a:t>
            </a:r>
            <a:endParaRPr lang="en-US" sz="9600" b="1" dirty="0">
              <a:ln w="25400">
                <a:solidFill>
                  <a:schemeClr val="accent6">
                    <a:lumMod val="50000"/>
                  </a:schemeClr>
                </a:solidFill>
                <a:prstDash val="solid"/>
              </a:ln>
              <a:solidFill>
                <a:schemeClr val="accent6">
                  <a:lumMod val="20000"/>
                  <a:lumOff val="80000"/>
                </a:schemeClr>
              </a:solidFill>
              <a:effectLst>
                <a:outerShdw blurRad="50800" sx="120000" sy="120000" algn="ctr" rotWithShape="0">
                  <a:prstClr val="black">
                    <a:alpha val="50000"/>
                  </a:prstClr>
                </a:outerShdw>
              </a:effectLst>
              <a:latin typeface="Consolas" panose="020B0609020204030204" pitchFamily="49" charset="0"/>
              <a:cs typeface="Consolas" panose="020B0609020204030204" pitchFamily="49" charset="0"/>
            </a:endParaRPr>
          </a:p>
        </p:txBody>
      </p:sp>
      <p:sp>
        <p:nvSpPr>
          <p:cNvPr id="5" name="TextBox 4"/>
          <p:cNvSpPr txBox="1"/>
          <p:nvPr/>
        </p:nvSpPr>
        <p:spPr>
          <a:xfrm rot="1037014">
            <a:off x="4770460" y="2912018"/>
            <a:ext cx="1537600" cy="1569660"/>
          </a:xfrm>
          <a:prstGeom prst="rect">
            <a:avLst/>
          </a:prstGeom>
          <a:noFill/>
        </p:spPr>
        <p:txBody>
          <a:bodyPr wrap="none" rtlCol="0">
            <a:spAutoFit/>
          </a:bodyPr>
          <a:lstStyle/>
          <a:p>
            <a:r>
              <a:rPr lang="en-US" sz="9600" b="1" dirty="0">
                <a:ln w="25400">
                  <a:solidFill>
                    <a:schemeClr val="accent6">
                      <a:lumMod val="50000"/>
                    </a:schemeClr>
                  </a:solidFill>
                  <a:prstDash val="solid"/>
                </a:ln>
                <a:solidFill>
                  <a:schemeClr val="accent6">
                    <a:lumMod val="20000"/>
                    <a:lumOff val="80000"/>
                  </a:schemeClr>
                </a:solidFill>
                <a:effectLst>
                  <a:outerShdw blurRad="50800" sx="120000" sy="120000" algn="ctr" rotWithShape="0">
                    <a:prstClr val="black">
                      <a:alpha val="50000"/>
                    </a:prstClr>
                  </a:outerShdw>
                </a:effectLst>
                <a:latin typeface="Consolas" panose="020B0609020204030204" pitchFamily="49" charset="0"/>
                <a:cs typeface="Consolas" panose="020B0609020204030204" pitchFamily="49" charset="0"/>
              </a:rPr>
              <a:t>a</a:t>
            </a:r>
            <a:r>
              <a:rPr lang="en-US" sz="9600" b="1" dirty="0" smtClean="0">
                <a:ln w="25400">
                  <a:solidFill>
                    <a:schemeClr val="accent6">
                      <a:lumMod val="50000"/>
                    </a:schemeClr>
                  </a:solidFill>
                  <a:prstDash val="solid"/>
                </a:ln>
                <a:solidFill>
                  <a:schemeClr val="accent6">
                    <a:lumMod val="20000"/>
                    <a:lumOff val="80000"/>
                  </a:schemeClr>
                </a:solidFill>
                <a:effectLst>
                  <a:outerShdw blurRad="50800" sx="120000" sy="120000" algn="ctr" rotWithShape="0">
                    <a:prstClr val="black">
                      <a:alpha val="50000"/>
                    </a:prstClr>
                  </a:outerShdw>
                </a:effectLst>
                <a:latin typeface="Consolas" panose="020B0609020204030204" pitchFamily="49" charset="0"/>
                <a:cs typeface="Consolas" panose="020B0609020204030204" pitchFamily="49" charset="0"/>
              </a:rPr>
              <a:t>s</a:t>
            </a:r>
            <a:endParaRPr lang="en-US" sz="9600" b="1" dirty="0">
              <a:ln w="25400">
                <a:solidFill>
                  <a:schemeClr val="accent6">
                    <a:lumMod val="50000"/>
                  </a:schemeClr>
                </a:solidFill>
                <a:prstDash val="solid"/>
              </a:ln>
              <a:solidFill>
                <a:schemeClr val="accent6">
                  <a:lumMod val="20000"/>
                  <a:lumOff val="80000"/>
                </a:schemeClr>
              </a:solidFill>
              <a:effectLst>
                <a:outerShdw blurRad="50800" sx="120000" sy="120000" algn="ctr" rotWithShape="0">
                  <a:prstClr val="black">
                    <a:alpha val="50000"/>
                  </a:prstClr>
                </a:outerShdw>
              </a:effectLs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685902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Type Operators in C#</a:t>
            </a:r>
            <a:endParaRPr lang="en-US" dirty="0"/>
          </a:p>
        </p:txBody>
      </p:sp>
      <p:sp>
        <p:nvSpPr>
          <p:cNvPr id="3" name="Content Placeholder 2"/>
          <p:cNvSpPr>
            <a:spLocks noGrp="1"/>
          </p:cNvSpPr>
          <p:nvPr>
            <p:ph idx="1"/>
          </p:nvPr>
        </p:nvSpPr>
        <p:spPr>
          <a:xfrm>
            <a:off x="152400" y="838200"/>
            <a:ext cx="8763000" cy="5867400"/>
          </a:xfrm>
        </p:spPr>
        <p:txBody>
          <a:bodyPr/>
          <a:lstStyle/>
          <a:p>
            <a:pPr>
              <a:lnSpc>
                <a:spcPct val="95000"/>
              </a:lnSpc>
            </a:pPr>
            <a:r>
              <a:rPr lang="en-US" dirty="0" smtClean="0">
                <a:effectLst>
                  <a:outerShdw blurRad="50800" dist="38100" algn="tr" rotWithShape="0">
                    <a:prstClr val="black">
                      <a:alpha val="40000"/>
                    </a:prstClr>
                  </a:outerShdw>
                </a:effectLst>
              </a:rPr>
              <a:t>The </a:t>
            </a:r>
            <a:r>
              <a:rPr lang="en-US" sz="2800" dirty="0" smtClean="0">
                <a:ln w="500">
                  <a:noFill/>
                </a:ln>
                <a:solidFill>
                  <a:schemeClr val="accent5">
                    <a:lumMod val="20000"/>
                    <a:lumOff val="80000"/>
                  </a:schemeClr>
                </a:solidFill>
                <a:latin typeface="Consolas" pitchFamily="49" charset="0"/>
                <a:cs typeface="Consolas" pitchFamily="49" charset="0"/>
              </a:rPr>
              <a:t>is</a:t>
            </a:r>
            <a:r>
              <a:rPr lang="en-US" dirty="0" smtClean="0">
                <a:effectLst>
                  <a:outerShdw blurRad="50800" dist="38100" algn="tr" rotWithShape="0">
                    <a:prstClr val="black">
                      <a:alpha val="40000"/>
                    </a:prstClr>
                  </a:outerShdw>
                </a:effectLst>
              </a:rPr>
              <a:t> operator</a:t>
            </a:r>
            <a:endParaRPr lang="bg-BG" dirty="0" smtClean="0">
              <a:effectLst>
                <a:outerShdw blurRad="50800" dist="38100" algn="tr" rotWithShape="0">
                  <a:prstClr val="black">
                    <a:alpha val="40000"/>
                  </a:prstClr>
                </a:outerShdw>
              </a:effectLst>
            </a:endParaRPr>
          </a:p>
          <a:p>
            <a:pPr lvl="1">
              <a:lnSpc>
                <a:spcPct val="95000"/>
              </a:lnSpc>
            </a:pPr>
            <a:r>
              <a:rPr lang="en-US" dirty="0" smtClean="0">
                <a:effectLst>
                  <a:outerShdw blurRad="50800" dist="38100" algn="tr" rotWithShape="0">
                    <a:prstClr val="black">
                      <a:alpha val="40000"/>
                    </a:prstClr>
                  </a:outerShdw>
                </a:effectLst>
              </a:rPr>
              <a:t>Checks if an object an is instance of some type</a:t>
            </a:r>
          </a:p>
          <a:p>
            <a:pPr lvl="1">
              <a:lnSpc>
                <a:spcPct val="95000"/>
              </a:lnSpc>
            </a:pPr>
            <a:r>
              <a:rPr lang="en-US" dirty="0" smtClean="0">
                <a:effectLst>
                  <a:outerShdw blurRad="50800" dist="38100" algn="tr" rotWithShape="0">
                    <a:prstClr val="black">
                      <a:alpha val="40000"/>
                    </a:prstClr>
                  </a:outerShdw>
                </a:effectLst>
              </a:rPr>
              <a:t>Polymorphic operation</a:t>
            </a:r>
          </a:p>
          <a:p>
            <a:pPr lvl="2">
              <a:lnSpc>
                <a:spcPct val="95000"/>
              </a:lnSpc>
            </a:pPr>
            <a:r>
              <a:rPr lang="en-US" dirty="0"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5</a:t>
            </a:r>
            <a:r>
              <a:rPr lang="en-US"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is</a:t>
            </a:r>
            <a:r>
              <a:rPr lang="en-US"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Int32</a:t>
            </a:r>
          </a:p>
          <a:p>
            <a:pPr lvl="2">
              <a:lnSpc>
                <a:spcPct val="95000"/>
              </a:lnSpc>
            </a:pPr>
            <a:r>
              <a:rPr lang="en-US" dirty="0"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5</a:t>
            </a:r>
            <a:r>
              <a:rPr lang="en-US"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is</a:t>
            </a:r>
            <a:r>
              <a:rPr lang="en-US"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object</a:t>
            </a:r>
          </a:p>
          <a:p>
            <a:pPr lvl="2">
              <a:lnSpc>
                <a:spcPct val="95000"/>
              </a:lnSpc>
            </a:pPr>
            <a:r>
              <a:rPr lang="en-US" dirty="0"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5</a:t>
            </a:r>
            <a:r>
              <a:rPr lang="en-US" dirty="0" smtClean="0">
                <a:effectLst>
                  <a:outerShdw blurRad="50800" dist="38100" algn="tr" rotWithShape="0">
                    <a:prstClr val="black">
                      <a:alpha val="40000"/>
                    </a:prstClr>
                  </a:outerShdw>
                </a:effectLst>
                <a:cs typeface="Consolas" panose="020B0609020204030204" pitchFamily="49" charset="0"/>
              </a:rPr>
              <a:t> </a:t>
            </a:r>
            <a:r>
              <a:rPr lang="en-US" dirty="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is</a:t>
            </a:r>
            <a:r>
              <a:rPr lang="en-US" dirty="0">
                <a:effectLst>
                  <a:outerShdw blurRad="50800" dist="38100" algn="tr" rotWithShape="0">
                    <a:prstClr val="black">
                      <a:alpha val="40000"/>
                    </a:prstClr>
                  </a:outerShdw>
                </a:effectLst>
                <a:cs typeface="Consolas" panose="020B0609020204030204" pitchFamily="49" charset="0"/>
              </a:rPr>
              <a:t> </a:t>
            </a:r>
            <a:r>
              <a:rPr lang="en-US" noProof="1"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IComparable&lt;int&gt;</a:t>
            </a:r>
          </a:p>
          <a:p>
            <a:pPr>
              <a:lnSpc>
                <a:spcPct val="95000"/>
              </a:lnSpc>
            </a:pPr>
            <a:r>
              <a:rPr lang="en-US" dirty="0" smtClean="0">
                <a:effectLst>
                  <a:outerShdw blurRad="50800" dist="38100" algn="tr" rotWithShape="0">
                    <a:prstClr val="black">
                      <a:alpha val="40000"/>
                    </a:prstClr>
                  </a:outerShdw>
                </a:effectLst>
              </a:rPr>
              <a:t>The </a:t>
            </a:r>
            <a:r>
              <a:rPr lang="en-US" sz="2800" dirty="0" smtClean="0">
                <a:ln w="500">
                  <a:noFill/>
                </a:ln>
                <a:solidFill>
                  <a:schemeClr val="accent5">
                    <a:lumMod val="20000"/>
                    <a:lumOff val="80000"/>
                  </a:schemeClr>
                </a:solidFill>
                <a:latin typeface="Consolas" pitchFamily="49" charset="0"/>
                <a:cs typeface="Consolas" pitchFamily="49" charset="0"/>
              </a:rPr>
              <a:t>as</a:t>
            </a:r>
            <a:r>
              <a:rPr lang="en-US" dirty="0" smtClean="0">
                <a:effectLst>
                  <a:outerShdw blurRad="50800" dist="38100" algn="tr" rotWithShape="0">
                    <a:prstClr val="black">
                      <a:alpha val="40000"/>
                    </a:prstClr>
                  </a:outerShdw>
                </a:effectLst>
              </a:rPr>
              <a:t> operator</a:t>
            </a:r>
            <a:endParaRPr lang="bg-BG" dirty="0" smtClean="0">
              <a:effectLst>
                <a:outerShdw blurRad="50800" dist="38100" algn="tr" rotWithShape="0">
                  <a:prstClr val="black">
                    <a:alpha val="40000"/>
                  </a:prstClr>
                </a:outerShdw>
              </a:effectLst>
            </a:endParaRPr>
          </a:p>
          <a:p>
            <a:pPr lvl="1">
              <a:lnSpc>
                <a:spcPct val="95000"/>
              </a:lnSpc>
            </a:pPr>
            <a:r>
              <a:rPr lang="en-US" dirty="0" smtClean="0">
                <a:effectLst>
                  <a:outerShdw blurRad="50800" dist="38100" algn="tr" rotWithShape="0">
                    <a:prstClr val="black">
                      <a:alpha val="40000"/>
                    </a:prstClr>
                  </a:outerShdw>
                </a:effectLst>
              </a:rPr>
              <a:t>Casts a reference type to another reference type</a:t>
            </a:r>
          </a:p>
          <a:p>
            <a:pPr lvl="1">
              <a:lnSpc>
                <a:spcPct val="95000"/>
              </a:lnSpc>
            </a:pPr>
            <a:r>
              <a:rPr lang="en-US" dirty="0" smtClean="0">
                <a:effectLst>
                  <a:outerShdw blurRad="50800" dist="38100" algn="tr" rotWithShape="0">
                    <a:prstClr val="black">
                      <a:alpha val="40000"/>
                    </a:prstClr>
                  </a:outerShdw>
                </a:effectLst>
              </a:rPr>
              <a:t>Returns </a:t>
            </a:r>
            <a:r>
              <a:rPr lang="en-US" dirty="0" smtClean="0">
                <a:ln w="500">
                  <a:noFill/>
                </a:ln>
                <a:solidFill>
                  <a:schemeClr val="accent5">
                    <a:lumMod val="20000"/>
                    <a:lumOff val="80000"/>
                  </a:schemeClr>
                </a:solidFill>
                <a:latin typeface="Consolas" pitchFamily="49" charset="0"/>
                <a:cs typeface="Consolas" pitchFamily="49" charset="0"/>
              </a:rPr>
              <a:t>null</a:t>
            </a:r>
            <a:r>
              <a:rPr lang="en-US" dirty="0" smtClean="0">
                <a:effectLst>
                  <a:outerShdw blurRad="50800" dist="38100" algn="tr" rotWithShape="0">
                    <a:prstClr val="black">
                      <a:alpha val="40000"/>
                    </a:prstClr>
                  </a:outerShdw>
                </a:effectLst>
              </a:rPr>
              <a:t> value if it fails</a:t>
            </a:r>
            <a:endParaRPr lang="bg-BG" dirty="0" smtClean="0">
              <a:effectLst>
                <a:outerShdw blurRad="50800" dist="38100" algn="tr" rotWithShape="0">
                  <a:prstClr val="black">
                    <a:alpha val="40000"/>
                  </a:prstClr>
                </a:outerShdw>
              </a:effectLst>
            </a:endParaRPr>
          </a:p>
          <a:p>
            <a:pPr lvl="2">
              <a:lnSpc>
                <a:spcPct val="95000"/>
              </a:lnSpc>
            </a:pPr>
            <a:r>
              <a:rPr lang="en-US" dirty="0" smtClean="0">
                <a:effectLst>
                  <a:outerShdw blurRad="50800" dist="38100" algn="tr" rotWithShape="0">
                    <a:prstClr val="black">
                      <a:alpha val="40000"/>
                    </a:prstClr>
                  </a:outerShdw>
                </a:effectLst>
              </a:rPr>
              <a:t>E.g. if the types are incompatible</a:t>
            </a:r>
            <a:endParaRPr lang="bg-BG" dirty="0">
              <a:effectLst>
                <a:outerShdw blurRad="50800" dist="38100" algn="tr" rotWithShape="0">
                  <a:prstClr val="black">
                    <a:alpha val="40000"/>
                  </a:prstClr>
                </a:outerShdw>
              </a:effectLst>
            </a:endParaRP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16</a:t>
            </a:fld>
            <a:endParaRPr lang="en-US" dirty="0"/>
          </a:p>
        </p:txBody>
      </p:sp>
      <p:pic>
        <p:nvPicPr>
          <p:cNvPr id="5" name="Picture 4"/>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5930685" y="2490850"/>
            <a:ext cx="2451315" cy="1981200"/>
          </a:xfrm>
          <a:prstGeom prst="rect">
            <a:avLst/>
          </a:prstGeom>
          <a:effectLst>
            <a:softEdge rad="63500"/>
          </a:effectLst>
        </p:spPr>
      </p:pic>
    </p:spTree>
    <p:extLst>
      <p:ext uri="{BB962C8B-B14F-4D97-AF65-F5344CB8AC3E}">
        <p14:creationId xmlns:p14="http://schemas.microsoft.com/office/powerpoint/2010/main" val="21184120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ChangeArrowheads="1"/>
          </p:cNvSpPr>
          <p:nvPr/>
        </p:nvSpPr>
        <p:spPr bwMode="auto">
          <a:xfrm>
            <a:off x="552313" y="914400"/>
            <a:ext cx="8058288" cy="563880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oAutofit/>
          </a:bodyPr>
          <a:lstStyle/>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class Base { }</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class Derived : Base { }</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class TestOperatorsIsAndAs</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static void Main()</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Object objBase = new Base();</a:t>
            </a:r>
          </a:p>
          <a:p>
            <a:pPr marL="0" marR="0" lvl="0" indent="0" defTabSz="914400" eaLnBrk="0" latinLnBrk="0" hangingPunct="0">
              <a:spcBef>
                <a:spcPts val="60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if (objBase is Base)</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Console.WriteLine("objBase is Base");</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Result</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objBase is Base</a:t>
            </a:r>
          </a:p>
          <a:p>
            <a:pPr marL="0" marR="0" lvl="0" indent="0" defTabSz="914400" eaLnBrk="0" latinLnBrk="0" hangingPunct="0">
              <a:spcBef>
                <a:spcPts val="60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if (! (objBase is Derived))</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Console.WriteLine("objBase is not Derived");</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Result</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objBase is not Derived</a:t>
            </a:r>
          </a:p>
          <a:p>
            <a:pPr marL="0" marR="0" lvl="0" indent="0" defTabSz="914400" eaLnBrk="0" latinLnBrk="0" hangingPunct="0">
              <a:spcBef>
                <a:spcPts val="600"/>
              </a:spcBef>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if (objBase is System.Object)</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Console.WriteLine("objBase is System.Object");</a:t>
            </a:r>
          </a:p>
          <a:p>
            <a:pPr marL="0" marR="0" lvl="0" indent="0" defTabSz="914400" eaLnBrk="0" latinLnBrk="0" hangingPunct="0">
              <a:buClr>
                <a:schemeClr val="accent5">
                  <a:lumMod val="40000"/>
                  <a:lumOff val="60000"/>
                </a:schemeClr>
              </a:buClr>
              <a:buSzPct val="70000"/>
              <a:buFontTx/>
              <a:buNone/>
              <a:tabLst/>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Result</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objBase is System.Object</a:t>
            </a:r>
            <a:endPar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marL="0" marR="0" lvl="0" indent="0" defTabSz="914400" eaLnBrk="0" latinLnBrk="0" hangingPunct="0">
              <a:buClr>
                <a:schemeClr val="accent5">
                  <a:lumMod val="40000"/>
                  <a:lumOff val="60000"/>
                </a:schemeClr>
              </a:buClr>
              <a:buSzPct val="70000"/>
              <a:buFontTx/>
              <a:buNone/>
              <a:tabLst/>
              <a:defRPr/>
            </a:pPr>
            <a:endPar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5" name="Rectangle 2"/>
          <p:cNvSpPr>
            <a:spLocks noChangeArrowheads="1"/>
          </p:cNvSpPr>
          <p:nvPr/>
        </p:nvSpPr>
        <p:spPr bwMode="auto">
          <a:xfrm>
            <a:off x="4267200" y="6129340"/>
            <a:ext cx="4303644" cy="400110"/>
          </a:xfrm>
          <a:prstGeom prst="rect">
            <a:avLst/>
          </a:prstGeom>
          <a:noFill/>
          <a:ln w="12700">
            <a:noFill/>
          </a:ln>
          <a:effectLst>
            <a:softEdge rad="0"/>
          </a:effectLst>
        </p:spPr>
        <p:txBody>
          <a:bodyPr wrap="square">
            <a:spAutoFit/>
          </a:bodyPr>
          <a:lstStyle/>
          <a:p>
            <a:pPr marL="0" marR="0" lvl="0" indent="0" algn="r" defTabSz="914400" eaLnBrk="0" latinLnBrk="0" hangingPunct="0">
              <a:buClr>
                <a:schemeClr val="accent5">
                  <a:lumMod val="40000"/>
                  <a:lumOff val="60000"/>
                </a:schemeClr>
              </a:buClr>
              <a:buSzPct val="70000"/>
              <a:buFontTx/>
              <a:buNone/>
              <a:tabLst/>
              <a:defRPr/>
            </a:pPr>
            <a:r>
              <a:rPr lang="bg-BG" sz="2000" b="1" i="1" noProof="1" smtClean="0">
                <a:solidFill>
                  <a:srgbClr val="FAF7C8"/>
                </a:solidFill>
                <a:effectLst>
                  <a:outerShdw blurRad="38100" dist="38100" dir="2700000" algn="tl">
                    <a:srgbClr val="000000">
                      <a:alpha val="43137"/>
                    </a:srgbClr>
                  </a:outerShdw>
                </a:effectLst>
                <a:latin typeface="Consolas" pitchFamily="49" charset="0"/>
                <a:cs typeface="Consolas" pitchFamily="49" charset="0"/>
              </a:rPr>
              <a:t>//</a:t>
            </a:r>
            <a:r>
              <a:rPr lang="en-US" sz="2000" b="1" i="1" noProof="1" smtClean="0">
                <a:solidFill>
                  <a:srgbClr val="FAF7C8"/>
                </a:solidFill>
                <a:effectLst>
                  <a:outerShdw blurRad="38100" dist="38100" dir="2700000" algn="tl">
                    <a:srgbClr val="000000">
                      <a:alpha val="43137"/>
                    </a:srgbClr>
                  </a:outerShdw>
                </a:effectLst>
                <a:latin typeface="Consolas" pitchFamily="49" charset="0"/>
                <a:cs typeface="Consolas" pitchFamily="49" charset="0"/>
              </a:rPr>
              <a:t> the </a:t>
            </a:r>
            <a:r>
              <a:rPr lang="en-US" sz="2000" b="1" i="1" noProof="1">
                <a:solidFill>
                  <a:srgbClr val="FAF7C8"/>
                </a:solidFill>
                <a:effectLst>
                  <a:outerShdw blurRad="38100" dist="38100" dir="2700000" algn="tl">
                    <a:srgbClr val="000000">
                      <a:alpha val="43137"/>
                    </a:srgbClr>
                  </a:outerShdw>
                </a:effectLst>
                <a:latin typeface="Consolas" pitchFamily="49" charset="0"/>
                <a:cs typeface="Consolas" pitchFamily="49" charset="0"/>
              </a:rPr>
              <a:t>example </a:t>
            </a:r>
            <a:r>
              <a:rPr lang="en-US" sz="2000" b="1" i="1" noProof="1" smtClean="0">
                <a:solidFill>
                  <a:srgbClr val="FAF7C8"/>
                </a:solidFill>
                <a:effectLst>
                  <a:outerShdw blurRad="38100" dist="38100" dir="2700000" algn="tl">
                    <a:srgbClr val="000000">
                      <a:alpha val="43137"/>
                    </a:srgbClr>
                  </a:outerShdw>
                </a:effectLst>
                <a:latin typeface="Consolas" pitchFamily="49" charset="0"/>
                <a:cs typeface="Consolas" pitchFamily="49" charset="0"/>
              </a:rPr>
              <a:t>continues</a:t>
            </a:r>
            <a:endParaRPr lang="bg-BG" sz="2000" b="1" i="1" noProof="1" smtClean="0">
              <a:solidFill>
                <a:srgbClr val="FAF7C8"/>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Operators </a:t>
            </a:r>
            <a:r>
              <a:rPr lang="en-US" dirty="0" smtClean="0">
                <a:effectLst>
                  <a:outerShdw blurRad="50800" dist="38100" algn="tr" rotWithShape="0">
                    <a:prstClr val="black">
                      <a:alpha val="40000"/>
                    </a:prstClr>
                  </a:outerShdw>
                </a:effectLst>
                <a:latin typeface="Consolas" pitchFamily="49" charset="0"/>
                <a:cs typeface="Consolas" pitchFamily="49" charset="0"/>
              </a:rPr>
              <a:t>is</a:t>
            </a:r>
            <a:r>
              <a:rPr lang="en-US" dirty="0" smtClean="0">
                <a:effectLst>
                  <a:outerShdw blurRad="50800" dist="38100" algn="tr" rotWithShape="0">
                    <a:prstClr val="black">
                      <a:alpha val="40000"/>
                    </a:prstClr>
                  </a:outerShdw>
                </a:effectLst>
              </a:rPr>
              <a:t> and</a:t>
            </a:r>
            <a:r>
              <a:rPr lang="bg-BG"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latin typeface="Consolas" pitchFamily="49" charset="0"/>
                <a:cs typeface="Consolas" pitchFamily="49" charset="0"/>
              </a:rPr>
              <a:t>as</a:t>
            </a:r>
            <a:r>
              <a:rPr lang="en-US" dirty="0" smtClean="0">
                <a:effectLst>
                  <a:outerShdw blurRad="50800" dist="38100" algn="tr" rotWithShape="0">
                    <a:prstClr val="black">
                      <a:alpha val="40000"/>
                    </a:prstClr>
                  </a:outerShdw>
                </a:effectLst>
              </a:rPr>
              <a:t> – Example</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17</a:t>
            </a:fld>
            <a:endParaRPr lang="en-US" dirty="0"/>
          </a:p>
        </p:txBody>
      </p:sp>
    </p:spTree>
    <p:extLst>
      <p:ext uri="{BB962C8B-B14F-4D97-AF65-F5344CB8AC3E}">
        <p14:creationId xmlns:p14="http://schemas.microsoft.com/office/powerpoint/2010/main" val="293351403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effectLst>
                  <a:outerShdw blurRad="50800" dist="38100" algn="tr" rotWithShape="0">
                    <a:prstClr val="black">
                      <a:alpha val="40000"/>
                    </a:prstClr>
                  </a:outerShdw>
                </a:effectLst>
              </a:rPr>
              <a:t>Operators </a:t>
            </a:r>
            <a:r>
              <a:rPr lang="en-US" sz="3600" dirty="0" smtClean="0">
                <a:effectLst>
                  <a:outerShdw blurRad="50800" dist="38100" algn="tr" rotWithShape="0">
                    <a:prstClr val="black">
                      <a:alpha val="40000"/>
                    </a:prstClr>
                  </a:outerShdw>
                </a:effectLst>
                <a:latin typeface="Consolas" pitchFamily="49" charset="0"/>
                <a:cs typeface="Consolas" pitchFamily="49" charset="0"/>
              </a:rPr>
              <a:t>is</a:t>
            </a:r>
            <a:r>
              <a:rPr lang="en-US" sz="3600" dirty="0" smtClean="0">
                <a:effectLst>
                  <a:outerShdw blurRad="50800" dist="38100" algn="tr" rotWithShape="0">
                    <a:prstClr val="black">
                      <a:alpha val="40000"/>
                    </a:prstClr>
                  </a:outerShdw>
                </a:effectLst>
              </a:rPr>
              <a:t> and</a:t>
            </a:r>
            <a:r>
              <a:rPr lang="bg-BG" sz="3600" dirty="0" smtClean="0">
                <a:effectLst>
                  <a:outerShdw blurRad="50800" dist="38100" algn="tr" rotWithShape="0">
                    <a:prstClr val="black">
                      <a:alpha val="40000"/>
                    </a:prstClr>
                  </a:outerShdw>
                </a:effectLst>
              </a:rPr>
              <a:t> </a:t>
            </a:r>
            <a:r>
              <a:rPr lang="en-US" sz="3600" dirty="0" smtClean="0">
                <a:effectLst>
                  <a:outerShdw blurRad="50800" dist="38100" algn="tr" rotWithShape="0">
                    <a:prstClr val="black">
                      <a:alpha val="40000"/>
                    </a:prstClr>
                  </a:outerShdw>
                </a:effectLst>
                <a:latin typeface="Consolas" pitchFamily="49" charset="0"/>
                <a:cs typeface="Consolas" pitchFamily="49" charset="0"/>
              </a:rPr>
              <a:t>as</a:t>
            </a:r>
            <a:r>
              <a:rPr lang="en-US" sz="3600" dirty="0" smtClean="0">
                <a:effectLst>
                  <a:outerShdw blurRad="50800" dist="38100" algn="tr" rotWithShape="0">
                    <a:prstClr val="black">
                      <a:alpha val="40000"/>
                    </a:prstClr>
                  </a:outerShdw>
                </a:effectLst>
              </a:rPr>
              <a:t> – Example (2)</a:t>
            </a:r>
            <a:endParaRPr lang="en-US" sz="3600"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18</a:t>
            </a:fld>
            <a:endParaRPr lang="en-US" dirty="0"/>
          </a:p>
        </p:txBody>
      </p:sp>
      <p:sp>
        <p:nvSpPr>
          <p:cNvPr id="73730" name="Rectangle 2"/>
          <p:cNvSpPr>
            <a:spLocks noChangeArrowheads="1"/>
          </p:cNvSpPr>
          <p:nvPr/>
        </p:nvSpPr>
        <p:spPr bwMode="auto">
          <a:xfrm>
            <a:off x="558801" y="1143000"/>
            <a:ext cx="8051800" cy="517064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Base b = objBase as Base;</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Console.WriteLine("b = {0}", b);</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Result</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b = Base</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Derived d = objBase as Derived;</a:t>
            </a:r>
          </a:p>
          <a:p>
            <a:pPr eaLnBrk="0" hangingPunct="0">
              <a:spcBef>
                <a:spcPts val="600"/>
              </a:spcBef>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if (d == null)</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Console.WriteLine("d is null");</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Result</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d is null</a:t>
            </a:r>
          </a:p>
          <a:p>
            <a:pPr eaLnBrk="0" hangingPunct="0">
              <a:spcBef>
                <a:spcPts val="600"/>
              </a:spcBef>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Object o = objBase as Object;</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Console.WriteLine("o = {0}", o);</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Result</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o = Base</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Derived der = new Derived();</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Base bas = der as Base;</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Console.WriteLine("bas = {0}", bas);</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Result</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bas = Derived</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buClr>
                <a:schemeClr val="accent5">
                  <a:lumMod val="40000"/>
                  <a:lumOff val="60000"/>
                </a:schemeClr>
              </a:buClr>
              <a:buSzPct val="70000"/>
              <a:defRPr/>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Tree>
    <p:extLst>
      <p:ext uri="{BB962C8B-B14F-4D97-AF65-F5344CB8AC3E}">
        <p14:creationId xmlns:p14="http://schemas.microsoft.com/office/powerpoint/2010/main" val="30937730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4800600"/>
            <a:ext cx="5715000" cy="914400"/>
          </a:xfrm>
        </p:spPr>
        <p:txBody>
          <a:bodyPr/>
          <a:lstStyle/>
          <a:p>
            <a:pPr algn="ctr"/>
            <a:r>
              <a:rPr lang="en-US" dirty="0" smtClean="0">
                <a:effectLst>
                  <a:outerShdw blurRad="50800" dist="38100" algn="tr" rotWithShape="0">
                    <a:prstClr val="black">
                      <a:alpha val="40000"/>
                    </a:prstClr>
                  </a:outerShdw>
                </a:effectLst>
              </a:rPr>
              <a:t>Operators </a:t>
            </a:r>
            <a:r>
              <a:rPr lang="en-US" dirty="0" smtClean="0">
                <a:effectLst>
                  <a:outerShdw blurRad="50800" dist="38100" algn="tr" rotWithShape="0">
                    <a:prstClr val="black">
                      <a:alpha val="40000"/>
                    </a:prstClr>
                  </a:outerShdw>
                </a:effectLst>
                <a:latin typeface="Consolas" pitchFamily="49" charset="0"/>
                <a:cs typeface="Consolas" pitchFamily="49" charset="0"/>
              </a:rPr>
              <a:t>is</a:t>
            </a:r>
            <a:r>
              <a:rPr lang="en-US" dirty="0" smtClean="0">
                <a:effectLst>
                  <a:outerShdw blurRad="50800" dist="38100" algn="tr" rotWithShape="0">
                    <a:prstClr val="black">
                      <a:alpha val="40000"/>
                    </a:prstClr>
                  </a:outerShdw>
                </a:effectLst>
              </a:rPr>
              <a:t> and </a:t>
            </a:r>
            <a:r>
              <a:rPr lang="en-US" dirty="0" smtClean="0">
                <a:effectLst>
                  <a:outerShdw blurRad="50800" dist="38100" algn="tr" rotWithShape="0">
                    <a:prstClr val="black">
                      <a:alpha val="40000"/>
                    </a:prstClr>
                  </a:outerShdw>
                </a:effectLst>
                <a:latin typeface="Consolas" pitchFamily="49" charset="0"/>
                <a:cs typeface="Consolas" pitchFamily="49" charset="0"/>
              </a:rPr>
              <a:t>as</a:t>
            </a:r>
            <a:endParaRPr lang="en-US" dirty="0"/>
          </a:p>
        </p:txBody>
      </p:sp>
      <p:sp>
        <p:nvSpPr>
          <p:cNvPr id="3" name="Content Placeholder 2"/>
          <p:cNvSpPr>
            <a:spLocks noGrp="1"/>
          </p:cNvSpPr>
          <p:nvPr>
            <p:ph idx="1"/>
          </p:nvPr>
        </p:nvSpPr>
        <p:spPr>
          <a:xfrm>
            <a:off x="3429000" y="5638800"/>
            <a:ext cx="2362200" cy="609600"/>
          </a:xfrm>
        </p:spPr>
        <p:txBody>
          <a:bodyPr/>
          <a:lstStyle/>
          <a:p>
            <a:pPr marL="0" lvl="1" indent="0" algn="ctr">
              <a:buNone/>
            </a:pPr>
            <a:r>
              <a:rPr lang="en-US" dirty="0" smtClean="0"/>
              <a:t>Live Demo</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9508" y="944566"/>
            <a:ext cx="4419983" cy="3627434"/>
          </a:xfrm>
          <a:prstGeom prst="rect">
            <a:avLst/>
          </a:prstGeom>
        </p:spPr>
      </p:pic>
    </p:spTree>
    <p:extLst>
      <p:ext uri="{BB962C8B-B14F-4D97-AF65-F5344CB8AC3E}">
        <p14:creationId xmlns:p14="http://schemas.microsoft.com/office/powerpoint/2010/main" val="12434136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a:t>
            </a:r>
            <a:endParaRPr lang="en-US" dirty="0"/>
          </a:p>
        </p:txBody>
      </p:sp>
      <p:sp>
        <p:nvSpPr>
          <p:cNvPr id="3" name="Content Placeholder 2"/>
          <p:cNvSpPr>
            <a:spLocks noGrp="1"/>
          </p:cNvSpPr>
          <p:nvPr>
            <p:ph idx="1"/>
          </p:nvPr>
        </p:nvSpPr>
        <p:spPr/>
        <p:txBody>
          <a:bodyPr/>
          <a:lstStyle/>
          <a:p>
            <a:pPr>
              <a:lnSpc>
                <a:spcPct val="100000"/>
              </a:lnSpc>
            </a:pPr>
            <a:r>
              <a:rPr lang="en-US" dirty="0" smtClean="0">
                <a:effectLst>
                  <a:outerShdw blurRad="50800" dist="38100" algn="tr" rotWithShape="0">
                    <a:prstClr val="black">
                      <a:alpha val="40000"/>
                    </a:prstClr>
                  </a:outerShdw>
                </a:effectLst>
              </a:rPr>
              <a:t>What is Common Type System (CTS)</a:t>
            </a:r>
            <a:r>
              <a:rPr lang="bg-BG" dirty="0" smtClean="0">
                <a:effectLst>
                  <a:outerShdw blurRad="50800" dist="38100" algn="tr" rotWithShape="0">
                    <a:prstClr val="black">
                      <a:alpha val="40000"/>
                    </a:prstClr>
                  </a:outerShdw>
                </a:effectLst>
              </a:rPr>
              <a:t>?</a:t>
            </a:r>
          </a:p>
          <a:p>
            <a:pPr lvl="1">
              <a:lnSpc>
                <a:spcPct val="100000"/>
              </a:lnSpc>
            </a:pPr>
            <a:r>
              <a:rPr lang="en-US" dirty="0" smtClean="0">
                <a:effectLst>
                  <a:outerShdw blurRad="50800" dist="38100" algn="tr" rotWithShape="0">
                    <a:prstClr val="black">
                      <a:alpha val="40000"/>
                    </a:prstClr>
                  </a:outerShdw>
                </a:effectLst>
              </a:rPr>
              <a:t>Types Hierarchy</a:t>
            </a:r>
            <a:endParaRPr lang="bg-BG" dirty="0" smtClean="0">
              <a:effectLst>
                <a:outerShdw blurRad="50800" dist="38100" algn="tr" rotWithShape="0">
                  <a:prstClr val="black">
                    <a:alpha val="40000"/>
                  </a:prstClr>
                </a:outerShdw>
              </a:effectLst>
            </a:endParaRPr>
          </a:p>
          <a:p>
            <a:pPr>
              <a:lnSpc>
                <a:spcPct val="100000"/>
              </a:lnSpc>
            </a:pPr>
            <a:r>
              <a:rPr lang="en-US" dirty="0" smtClean="0">
                <a:effectLst>
                  <a:outerShdw blurRad="50800" dist="38100" algn="tr" rotWithShape="0">
                    <a:prstClr val="black">
                      <a:alpha val="40000"/>
                    </a:prstClr>
                  </a:outerShdw>
                </a:effectLst>
              </a:rPr>
              <a:t>The</a:t>
            </a:r>
            <a:r>
              <a:rPr lang="bg-BG" dirty="0" smtClean="0">
                <a:effectLst>
                  <a:outerShdw blurRad="50800" dist="38100" algn="tr" rotWithShape="0">
                    <a:prstClr val="black">
                      <a:alpha val="40000"/>
                    </a:prstClr>
                  </a:outerShdw>
                </a:effectLst>
              </a:rPr>
              <a:t> System.Object</a:t>
            </a:r>
            <a:r>
              <a:rPr lang="en-US" dirty="0" smtClean="0">
                <a:effectLst>
                  <a:outerShdw blurRad="50800" dist="38100" algn="tr" rotWithShape="0">
                    <a:prstClr val="black">
                      <a:alpha val="40000"/>
                    </a:prstClr>
                  </a:outerShdw>
                </a:effectLst>
              </a:rPr>
              <a:t> type</a:t>
            </a:r>
            <a:endParaRPr lang="bg-BG" dirty="0" smtClean="0">
              <a:effectLst>
                <a:outerShdw blurRad="50800" dist="38100" algn="tr" rotWithShape="0">
                  <a:prstClr val="black">
                    <a:alpha val="40000"/>
                  </a:prstClr>
                </a:outerShdw>
              </a:effectLst>
            </a:endParaRPr>
          </a:p>
          <a:p>
            <a:pPr lvl="1">
              <a:lnSpc>
                <a:spcPct val="100000"/>
              </a:lnSpc>
            </a:pPr>
            <a:r>
              <a:rPr lang="en-US" noProof="1">
                <a:effectLst>
                  <a:outerShdw blurRad="50800" dist="38100" algn="tr" rotWithShape="0">
                    <a:prstClr val="black">
                      <a:alpha val="40000"/>
                    </a:prstClr>
                  </a:outerShdw>
                </a:effectLst>
              </a:rPr>
              <a:t>Overriding</a:t>
            </a:r>
            <a:r>
              <a:rPr lang="en-US" dirty="0" smtClean="0">
                <a:effectLst>
                  <a:outerShdw blurRad="50800" dist="38100" algn="tr" rotWithShape="0">
                    <a:prstClr val="black">
                      <a:alpha val="40000"/>
                    </a:prstClr>
                  </a:outerShdw>
                </a:effectLst>
              </a:rPr>
              <a:t> the Virtual Methods</a:t>
            </a:r>
            <a:br>
              <a:rPr lang="en-US" dirty="0" smtClean="0">
                <a:effectLst>
                  <a:outerShdw blurRad="50800" dist="38100" algn="tr" rotWithShape="0">
                    <a:prstClr val="black">
                      <a:alpha val="40000"/>
                    </a:prstClr>
                  </a:outerShdw>
                </a:effectLst>
              </a:rPr>
            </a:br>
            <a:r>
              <a:rPr lang="en-US" dirty="0" smtClean="0">
                <a:effectLst>
                  <a:outerShdw blurRad="50800" dist="38100" algn="tr" rotWithShape="0">
                    <a:prstClr val="black">
                      <a:alpha val="40000"/>
                    </a:prstClr>
                  </a:outerShdw>
                </a:effectLst>
              </a:rPr>
              <a:t>in</a:t>
            </a:r>
            <a:r>
              <a:rPr lang="bg-BG" dirty="0" smtClean="0">
                <a:effectLst>
                  <a:outerShdw blurRad="50800" dist="38100" algn="tr" rotWithShape="0">
                    <a:prstClr val="black">
                      <a:alpha val="40000"/>
                    </a:prstClr>
                  </a:outerShdw>
                </a:effectLst>
              </a:rPr>
              <a:t> </a:t>
            </a:r>
            <a:r>
              <a:rPr lang="bg-BG" noProof="1" smtClean="0">
                <a:solidFill>
                  <a:schemeClr val="accent5">
                    <a:lumMod val="20000"/>
                    <a:lumOff val="80000"/>
                  </a:schemeClr>
                </a:solidFill>
                <a:effectLst>
                  <a:outerShdw blurRad="50800" dist="38100" algn="tr" rotWithShape="0">
                    <a:prstClr val="black">
                      <a:alpha val="40000"/>
                    </a:prstClr>
                  </a:outerShdw>
                </a:effectLst>
                <a:latin typeface="Consolas" pitchFamily="49" charset="0"/>
                <a:cs typeface="Consolas" pitchFamily="49" charset="0"/>
              </a:rPr>
              <a:t>System.Object</a:t>
            </a:r>
            <a:endParaRPr lang="bg-BG" dirty="0" smtClean="0">
              <a:effectLst>
                <a:outerShdw blurRad="50800" dist="38100" algn="tr" rotWithShape="0">
                  <a:prstClr val="black">
                    <a:alpha val="40000"/>
                  </a:prstClr>
                </a:outerShdw>
              </a:effectLst>
            </a:endParaRPr>
          </a:p>
          <a:p>
            <a:pPr>
              <a:lnSpc>
                <a:spcPct val="100000"/>
              </a:lnSpc>
            </a:pPr>
            <a:r>
              <a:rPr lang="en-US" dirty="0" smtClean="0">
                <a:effectLst>
                  <a:outerShdw blurRad="50800" dist="38100" algn="tr" rotWithShape="0">
                    <a:prstClr val="black">
                      <a:alpha val="40000"/>
                    </a:prstClr>
                  </a:outerShdw>
                </a:effectLst>
              </a:rPr>
              <a:t>Operators</a:t>
            </a:r>
            <a:r>
              <a:rPr lang="bg-BG" dirty="0" smtClean="0">
                <a:effectLst>
                  <a:outerShdw blurRad="50800" dist="38100" algn="tr" rotWithShape="0">
                    <a:prstClr val="black">
                      <a:alpha val="40000"/>
                    </a:prstClr>
                  </a:outerShdw>
                </a:effectLst>
              </a:rPr>
              <a:t> </a:t>
            </a:r>
            <a:r>
              <a:rPr lang="bg-BG" sz="2800" dirty="0" smtClean="0">
                <a:solidFill>
                  <a:schemeClr val="accent5">
                    <a:lumMod val="20000"/>
                    <a:lumOff val="80000"/>
                  </a:schemeClr>
                </a:solidFill>
                <a:latin typeface="Consolas" pitchFamily="49" charset="0"/>
                <a:cs typeface="Consolas" pitchFamily="49" charset="0"/>
              </a:rPr>
              <a:t>is</a:t>
            </a:r>
            <a:r>
              <a:rPr lang="bg-BG"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rPr>
              <a:t>and</a:t>
            </a:r>
            <a:r>
              <a:rPr lang="bg-BG" dirty="0" smtClean="0">
                <a:effectLst>
                  <a:outerShdw blurRad="50800" dist="38100" algn="tr" rotWithShape="0">
                    <a:prstClr val="black">
                      <a:alpha val="40000"/>
                    </a:prstClr>
                  </a:outerShdw>
                </a:effectLst>
              </a:rPr>
              <a:t> </a:t>
            </a:r>
            <a:r>
              <a:rPr lang="bg-BG" sz="2800" dirty="0" smtClean="0">
                <a:solidFill>
                  <a:schemeClr val="accent5">
                    <a:lumMod val="20000"/>
                    <a:lumOff val="80000"/>
                  </a:schemeClr>
                </a:solidFill>
                <a:latin typeface="Consolas" pitchFamily="49" charset="0"/>
                <a:cs typeface="Consolas" pitchFamily="49" charset="0"/>
              </a:rPr>
              <a:t>as</a:t>
            </a:r>
          </a:p>
          <a:p>
            <a:pPr>
              <a:lnSpc>
                <a:spcPct val="100000"/>
              </a:lnSpc>
            </a:pPr>
            <a:r>
              <a:rPr lang="en-US" dirty="0" smtClean="0">
                <a:effectLst>
                  <a:outerShdw blurRad="50800" dist="38100" algn="tr" rotWithShape="0">
                    <a:prstClr val="black">
                      <a:alpha val="40000"/>
                    </a:prstClr>
                  </a:outerShdw>
                </a:effectLst>
              </a:rPr>
              <a:t>Object Cloning</a:t>
            </a:r>
          </a:p>
          <a:p>
            <a:pPr lvl="1">
              <a:lnSpc>
                <a:spcPct val="100000"/>
              </a:lnSpc>
            </a:pPr>
            <a:r>
              <a:rPr lang="en-US" noProof="1" smtClean="0">
                <a:solidFill>
                  <a:schemeClr val="accent5">
                    <a:lumMod val="20000"/>
                    <a:lumOff val="80000"/>
                  </a:schemeClr>
                </a:solidFill>
                <a:effectLst>
                  <a:outerShdw blurRad="50800" dist="38100" algn="tr" rotWithShape="0">
                    <a:prstClr val="black">
                      <a:alpha val="40000"/>
                    </a:prstClr>
                  </a:outerShdw>
                </a:effectLst>
                <a:latin typeface="Consolas" pitchFamily="49" charset="0"/>
                <a:cs typeface="Consolas" pitchFamily="49" charset="0"/>
              </a:rPr>
              <a:t>ICloneable</a:t>
            </a:r>
            <a:r>
              <a:rPr lang="en-US" dirty="0" smtClean="0">
                <a:effectLst>
                  <a:outerShdw blurRad="50800" dist="38100" algn="tr" rotWithShape="0">
                    <a:prstClr val="black">
                      <a:alpha val="40000"/>
                    </a:prstClr>
                  </a:outerShdw>
                </a:effectLst>
              </a:rPr>
              <a:t> Interface</a:t>
            </a:r>
            <a:endParaRPr lang="bg-BG" dirty="0" smtClean="0">
              <a:effectLst>
                <a:outerShdw blurRad="50800" dist="38100" algn="tr" rotWithShape="0">
                  <a:prstClr val="black">
                    <a:alpha val="40000"/>
                  </a:prstClr>
                </a:outerShdw>
              </a:effectLst>
            </a:endParaRPr>
          </a:p>
          <a:p>
            <a:pPr>
              <a:lnSpc>
                <a:spcPct val="100000"/>
              </a:lnSpc>
            </a:pPr>
            <a:r>
              <a:rPr lang="en-US" dirty="0" smtClean="0">
                <a:effectLst>
                  <a:outerShdw blurRad="50800" dist="38100" algn="tr" rotWithShape="0">
                    <a:prstClr val="black">
                      <a:alpha val="40000"/>
                    </a:prstClr>
                  </a:outerShdw>
                </a:effectLst>
              </a:rPr>
              <a:t>The </a:t>
            </a:r>
            <a:r>
              <a:rPr lang="en-US" dirty="0" smtClean="0">
                <a:solidFill>
                  <a:schemeClr val="accent5">
                    <a:lumMod val="20000"/>
                    <a:lumOff val="80000"/>
                  </a:schemeClr>
                </a:solidFill>
                <a:effectLst>
                  <a:outerShdw blurRad="50800" dist="38100" algn="tr" rotWithShape="0">
                    <a:prstClr val="black">
                      <a:alpha val="40000"/>
                    </a:prstClr>
                  </a:outerShdw>
                </a:effectLst>
                <a:latin typeface="Consolas" pitchFamily="49" charset="0"/>
                <a:cs typeface="Consolas" pitchFamily="49" charset="0"/>
              </a:rPr>
              <a:t>IComparable&lt;T&gt;</a:t>
            </a:r>
            <a:r>
              <a:rPr lang="en-US" dirty="0" smtClean="0">
                <a:effectLst>
                  <a:outerShdw blurRad="50800" dist="38100" algn="tr" rotWithShape="0">
                    <a:prstClr val="black">
                      <a:alpha val="40000"/>
                    </a:prstClr>
                  </a:outerShdw>
                </a:effectLst>
              </a:rPr>
              <a:t> Interface</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a:t>
            </a:fld>
            <a:endParaRPr lang="en-US" dirty="0"/>
          </a:p>
        </p:txBody>
      </p:sp>
      <p:pic>
        <p:nvPicPr>
          <p:cNvPr id="51202" name="Picture 2" descr="http://www.sandia.gov/materials/science/nmr_lab/images/books.gi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172200" y="3733800"/>
            <a:ext cx="2621782" cy="2362200"/>
          </a:xfrm>
          <a:prstGeom prst="rect">
            <a:avLst/>
          </a:prstGeom>
          <a:noFill/>
        </p:spPr>
      </p:pic>
    </p:spTree>
    <p:extLst>
      <p:ext uri="{BB962C8B-B14F-4D97-AF65-F5344CB8AC3E}">
        <p14:creationId xmlns:p14="http://schemas.microsoft.com/office/powerpoint/2010/main" val="282101431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54028"/>
            <a:ext cx="6096000" cy="685800"/>
          </a:xfrm>
        </p:spPr>
        <p:txBody>
          <a:bodyPr/>
          <a:lstStyle/>
          <a:p>
            <a:r>
              <a:rPr lang="en-US" dirty="0" smtClean="0">
                <a:effectLst>
                  <a:outerShdw blurRad="50800" dist="38100" algn="tr" rotWithShape="0">
                    <a:prstClr val="black">
                      <a:alpha val="40000"/>
                    </a:prstClr>
                  </a:outerShdw>
                </a:effectLst>
              </a:rPr>
              <a:t>Object Cloning</a:t>
            </a:r>
            <a:endParaRPr lang="en-US" dirty="0"/>
          </a:p>
        </p:txBody>
      </p:sp>
      <p:pic>
        <p:nvPicPr>
          <p:cNvPr id="3" name="Picture 2"/>
          <p:cNvPicPr>
            <a:picLocks noChangeAspect="1"/>
          </p:cNvPicPr>
          <p:nvPr/>
        </p:nvPicPr>
        <p:blipFill>
          <a:blip r:embed="rId2" cstate="screen">
            <a:extLst>
              <a:ext uri="{28A0092B-C50C-407E-A947-70E740481C1C}">
                <a14:useLocalDpi xmlns:a14="http://schemas.microsoft.com/office/drawing/2010/main" val="0"/>
              </a:ext>
            </a:extLst>
          </a:blip>
          <a:stretch>
            <a:fillRect/>
          </a:stretch>
        </p:blipFill>
        <p:spPr>
          <a:xfrm>
            <a:off x="1447800" y="2144628"/>
            <a:ext cx="6248400" cy="4103772"/>
          </a:xfrm>
          <a:prstGeom prst="rect">
            <a:avLst/>
          </a:prstGeom>
        </p:spPr>
      </p:pic>
    </p:spTree>
    <p:extLst>
      <p:ext uri="{BB962C8B-B14F-4D97-AF65-F5344CB8AC3E}">
        <p14:creationId xmlns:p14="http://schemas.microsoft.com/office/powerpoint/2010/main" val="92201676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Object Cloning</a:t>
            </a:r>
            <a:endParaRPr lang="en-US" dirty="0"/>
          </a:p>
        </p:txBody>
      </p:sp>
      <p:sp>
        <p:nvSpPr>
          <p:cNvPr id="3" name="Content Placeholder 2"/>
          <p:cNvSpPr>
            <a:spLocks noGrp="1"/>
          </p:cNvSpPr>
          <p:nvPr>
            <p:ph idx="1"/>
          </p:nvPr>
        </p:nvSpPr>
        <p:spPr>
          <a:xfrm>
            <a:off x="152400" y="990600"/>
            <a:ext cx="8763000" cy="5638800"/>
          </a:xfrm>
        </p:spPr>
        <p:txBody>
          <a:bodyPr/>
          <a:lstStyle/>
          <a:p>
            <a:pPr>
              <a:lnSpc>
                <a:spcPct val="100000"/>
              </a:lnSpc>
            </a:pPr>
            <a:r>
              <a:rPr lang="en-US" dirty="0"/>
              <a:t>In </a:t>
            </a:r>
            <a:r>
              <a:rPr lang="en-US" dirty="0" smtClean="0"/>
              <a:t>programming </a:t>
            </a:r>
            <a:r>
              <a:rPr lang="en-US" dirty="0" smtClean="0">
                <a:solidFill>
                  <a:schemeClr val="accent5">
                    <a:lumMod val="20000"/>
                    <a:lumOff val="80000"/>
                  </a:schemeClr>
                </a:solidFill>
              </a:rPr>
              <a:t>cloning</a:t>
            </a:r>
            <a:r>
              <a:rPr lang="en-US" dirty="0" smtClean="0"/>
              <a:t> an object means to create an identical copy of </a:t>
            </a:r>
            <a:r>
              <a:rPr lang="en-US" dirty="0"/>
              <a:t>certain object</a:t>
            </a:r>
            <a:endParaRPr lang="en-US" dirty="0" smtClean="0"/>
          </a:p>
          <a:p>
            <a:pPr>
              <a:lnSpc>
                <a:spcPct val="100000"/>
              </a:lnSpc>
            </a:pPr>
            <a:r>
              <a:rPr lang="en-US" dirty="0" smtClean="0">
                <a:solidFill>
                  <a:schemeClr val="accent5">
                    <a:lumMod val="20000"/>
                    <a:lumOff val="80000"/>
                  </a:schemeClr>
                </a:solidFill>
              </a:rPr>
              <a:t>Shallow cloning </a:t>
            </a:r>
            <a:r>
              <a:rPr lang="en-US" dirty="0" smtClean="0"/>
              <a:t>(shallow copy)</a:t>
            </a:r>
            <a:endParaRPr lang="bg-BG" dirty="0" smtClean="0">
              <a:solidFill>
                <a:schemeClr val="accent5">
                  <a:lumMod val="20000"/>
                  <a:lumOff val="80000"/>
                </a:schemeClr>
              </a:solidFill>
            </a:endParaRPr>
          </a:p>
          <a:p>
            <a:pPr lvl="1">
              <a:lnSpc>
                <a:spcPct val="100000"/>
              </a:lnSpc>
            </a:pPr>
            <a:r>
              <a:rPr lang="en-US" dirty="0" smtClean="0"/>
              <a:t>Uses the protected </a:t>
            </a:r>
            <a:r>
              <a:rPr lang="en-US" sz="2800" dirty="0" smtClean="0">
                <a:ln w="500">
                  <a:noFill/>
                </a:ln>
                <a:solidFill>
                  <a:schemeClr val="accent5">
                    <a:lumMod val="20000"/>
                    <a:lumOff val="80000"/>
                  </a:schemeClr>
                </a:solidFill>
                <a:latin typeface="Consolas" pitchFamily="49" charset="0"/>
                <a:cs typeface="Consolas" pitchFamily="49" charset="0"/>
              </a:rPr>
              <a:t>MemberwiseClone()</a:t>
            </a:r>
            <a:r>
              <a:rPr lang="en-US" dirty="0" smtClean="0"/>
              <a:t> method</a:t>
            </a:r>
          </a:p>
          <a:p>
            <a:pPr lvl="1">
              <a:lnSpc>
                <a:spcPct val="100000"/>
              </a:lnSpc>
            </a:pPr>
            <a:r>
              <a:rPr lang="en-US" dirty="0" smtClean="0"/>
              <a:t>Copies the value types bit by bit (binary)</a:t>
            </a:r>
            <a:endParaRPr lang="bg-BG" dirty="0" smtClean="0"/>
          </a:p>
          <a:p>
            <a:pPr lvl="1">
              <a:lnSpc>
                <a:spcPct val="100000"/>
              </a:lnSpc>
            </a:pPr>
            <a:r>
              <a:rPr lang="en-US" dirty="0" smtClean="0"/>
              <a:t>Copies only the addresses of the reference types</a:t>
            </a:r>
            <a:endParaRPr lang="bg-BG" dirty="0" smtClean="0"/>
          </a:p>
          <a:p>
            <a:pPr>
              <a:lnSpc>
                <a:spcPct val="100000"/>
              </a:lnSpc>
            </a:pPr>
            <a:r>
              <a:rPr lang="en-US" dirty="0" smtClean="0">
                <a:solidFill>
                  <a:schemeClr val="accent5">
                    <a:lumMod val="20000"/>
                    <a:lumOff val="80000"/>
                  </a:schemeClr>
                </a:solidFill>
              </a:rPr>
              <a:t>Deep </a:t>
            </a:r>
            <a:r>
              <a:rPr lang="en-US" dirty="0">
                <a:solidFill>
                  <a:schemeClr val="accent5">
                    <a:lumMod val="20000"/>
                    <a:lumOff val="80000"/>
                  </a:schemeClr>
                </a:solidFill>
              </a:rPr>
              <a:t>cloning </a:t>
            </a:r>
            <a:r>
              <a:rPr lang="en-US" dirty="0" smtClean="0"/>
              <a:t>(deep copy</a:t>
            </a:r>
            <a:r>
              <a:rPr lang="en-US" dirty="0"/>
              <a:t>)</a:t>
            </a:r>
            <a:endParaRPr lang="bg-BG" dirty="0" smtClean="0">
              <a:solidFill>
                <a:schemeClr val="accent5">
                  <a:lumMod val="20000"/>
                  <a:lumOff val="80000"/>
                </a:schemeClr>
              </a:solidFill>
            </a:endParaRPr>
          </a:p>
          <a:p>
            <a:pPr lvl="1">
              <a:lnSpc>
                <a:spcPct val="100000"/>
              </a:lnSpc>
            </a:pPr>
            <a:r>
              <a:rPr lang="en-US" dirty="0" smtClean="0"/>
              <a:t>Recursively copies all member data</a:t>
            </a:r>
            <a:endParaRPr lang="bg-BG" dirty="0" smtClean="0"/>
          </a:p>
          <a:p>
            <a:pPr lvl="1">
              <a:lnSpc>
                <a:spcPct val="100000"/>
              </a:lnSpc>
            </a:pPr>
            <a:r>
              <a:rPr lang="en-US" dirty="0" smtClean="0"/>
              <a:t>Implemented manually by the programmer</a:t>
            </a:r>
            <a:endParaRPr lang="bg-BG"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21</a:t>
            </a:fld>
            <a:endParaRPr lang="en-US" dirty="0"/>
          </a:p>
        </p:txBody>
      </p:sp>
    </p:spTree>
    <p:extLst>
      <p:ext uri="{BB962C8B-B14F-4D97-AF65-F5344CB8AC3E}">
        <p14:creationId xmlns:p14="http://schemas.microsoft.com/office/powerpoint/2010/main" val="396510457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Object Cloning (2)</a:t>
            </a:r>
            <a:endParaRPr lang="en-US" dirty="0"/>
          </a:p>
        </p:txBody>
      </p:sp>
      <p:sp>
        <p:nvSpPr>
          <p:cNvPr id="3" name="Content Placeholder 2"/>
          <p:cNvSpPr>
            <a:spLocks noGrp="1"/>
          </p:cNvSpPr>
          <p:nvPr>
            <p:ph idx="1"/>
          </p:nvPr>
        </p:nvSpPr>
        <p:spPr>
          <a:xfrm>
            <a:off x="152400" y="1066800"/>
            <a:ext cx="8763000" cy="5638800"/>
          </a:xfrm>
        </p:spPr>
        <p:txBody>
          <a:bodyPr/>
          <a:lstStyle/>
          <a:p>
            <a:pPr>
              <a:lnSpc>
                <a:spcPct val="110000"/>
              </a:lnSpc>
            </a:pPr>
            <a:r>
              <a:rPr lang="en-US" dirty="0" smtClean="0">
                <a:effectLst>
                  <a:outerShdw blurRad="50800" dist="38100" algn="tr" rotWithShape="0">
                    <a:prstClr val="black">
                      <a:alpha val="40000"/>
                    </a:prstClr>
                  </a:outerShdw>
                </a:effectLst>
              </a:rPr>
              <a:t>Types which allow cloning implement the </a:t>
            </a:r>
            <a:r>
              <a:rPr lang="bg-BG" sz="2800" dirty="0" smtClean="0">
                <a:ln w="500">
                  <a:noFill/>
                </a:ln>
                <a:solidFill>
                  <a:schemeClr val="accent5">
                    <a:lumMod val="20000"/>
                    <a:lumOff val="80000"/>
                  </a:schemeClr>
                </a:solidFill>
                <a:latin typeface="Consolas" pitchFamily="49" charset="0"/>
                <a:cs typeface="Consolas" pitchFamily="49" charset="0"/>
              </a:rPr>
              <a:t>ICloneable</a:t>
            </a:r>
            <a:r>
              <a:rPr lang="en-US" dirty="0" smtClean="0">
                <a:effectLst>
                  <a:outerShdw blurRad="50800" dist="38100" algn="tr" rotWithShape="0">
                    <a:prstClr val="black">
                      <a:alpha val="40000"/>
                    </a:prstClr>
                  </a:outerShdw>
                </a:effectLst>
              </a:rPr>
              <a:t> interface</a:t>
            </a:r>
          </a:p>
          <a:p>
            <a:pPr>
              <a:lnSpc>
                <a:spcPct val="110000"/>
              </a:lnSpc>
            </a:pPr>
            <a:r>
              <a:rPr lang="en-US" dirty="0" smtClean="0">
                <a:effectLst>
                  <a:outerShdw blurRad="50800" dist="38100" algn="tr" rotWithShape="0">
                    <a:prstClr val="black">
                      <a:alpha val="40000"/>
                    </a:prstClr>
                  </a:outerShdw>
                </a:effectLst>
              </a:rPr>
              <a:t>The </a:t>
            </a:r>
            <a:r>
              <a:rPr lang="en-US" sz="2800" dirty="0" smtClean="0">
                <a:ln w="500">
                  <a:noFill/>
                </a:ln>
                <a:solidFill>
                  <a:schemeClr val="accent5">
                    <a:lumMod val="20000"/>
                    <a:lumOff val="80000"/>
                  </a:schemeClr>
                </a:solidFill>
                <a:latin typeface="Consolas" pitchFamily="49" charset="0"/>
                <a:cs typeface="Consolas" pitchFamily="49" charset="0"/>
              </a:rPr>
              <a:t>Clone</a:t>
            </a:r>
            <a:r>
              <a:rPr lang="bg-BG" sz="2800" dirty="0" smtClean="0">
                <a:ln w="500">
                  <a:noFill/>
                </a:ln>
                <a:solidFill>
                  <a:schemeClr val="accent5">
                    <a:lumMod val="20000"/>
                    <a:lumOff val="80000"/>
                  </a:schemeClr>
                </a:solidFill>
                <a:latin typeface="Consolas" pitchFamily="49" charset="0"/>
                <a:cs typeface="Consolas" pitchFamily="49" charset="0"/>
              </a:rPr>
              <a:t>(</a:t>
            </a:r>
            <a:r>
              <a:rPr lang="en-US" sz="2800" dirty="0" smtClean="0">
                <a:ln w="500">
                  <a:noFill/>
                </a:ln>
                <a:solidFill>
                  <a:schemeClr val="accent5">
                    <a:lumMod val="20000"/>
                    <a:lumOff val="80000"/>
                  </a:schemeClr>
                </a:solidFill>
                <a:latin typeface="Consolas" pitchFamily="49" charset="0"/>
                <a:cs typeface="Consolas" pitchFamily="49" charset="0"/>
              </a:rPr>
              <a:t>)</a:t>
            </a:r>
            <a:r>
              <a:rPr lang="en-US" dirty="0" smtClean="0">
                <a:effectLst>
                  <a:outerShdw blurRad="50800" dist="38100" algn="tr" rotWithShape="0">
                    <a:prstClr val="black">
                      <a:alpha val="40000"/>
                    </a:prstClr>
                  </a:outerShdw>
                </a:effectLst>
              </a:rPr>
              <a:t> method of the </a:t>
            </a:r>
            <a:r>
              <a:rPr lang="en-US" sz="2800" dirty="0" smtClean="0">
                <a:ln w="500">
                  <a:noFill/>
                </a:ln>
                <a:solidFill>
                  <a:schemeClr val="accent5">
                    <a:lumMod val="20000"/>
                    <a:lumOff val="80000"/>
                  </a:schemeClr>
                </a:solidFill>
                <a:latin typeface="Consolas" pitchFamily="49" charset="0"/>
                <a:cs typeface="Consolas" pitchFamily="49" charset="0"/>
              </a:rPr>
              <a:t>ICloneable</a:t>
            </a:r>
            <a:endParaRPr lang="bg-BG" sz="2800" dirty="0" smtClean="0">
              <a:ln w="500">
                <a:noFill/>
              </a:ln>
              <a:solidFill>
                <a:schemeClr val="accent5">
                  <a:lumMod val="20000"/>
                  <a:lumOff val="80000"/>
                </a:schemeClr>
              </a:solidFill>
              <a:latin typeface="Consolas" pitchFamily="49" charset="0"/>
              <a:cs typeface="Consolas" pitchFamily="49" charset="0"/>
            </a:endParaRPr>
          </a:p>
          <a:p>
            <a:pPr lvl="1">
              <a:lnSpc>
                <a:spcPct val="110000"/>
              </a:lnSpc>
            </a:pPr>
            <a:r>
              <a:rPr lang="en-US" dirty="0" smtClean="0">
                <a:effectLst>
                  <a:outerShdw blurRad="50800" dist="38100" algn="tr" rotWithShape="0">
                    <a:prstClr val="black">
                      <a:alpha val="40000"/>
                    </a:prstClr>
                  </a:outerShdw>
                </a:effectLst>
              </a:rPr>
              <a:t>The only method of the interface</a:t>
            </a:r>
          </a:p>
          <a:p>
            <a:pPr lvl="1">
              <a:lnSpc>
                <a:spcPct val="110000"/>
              </a:lnSpc>
            </a:pPr>
            <a:r>
              <a:rPr lang="en-US" dirty="0" smtClean="0">
                <a:effectLst>
                  <a:outerShdw blurRad="50800" dist="38100" algn="tr" rotWithShape="0">
                    <a:prstClr val="black">
                      <a:alpha val="40000"/>
                    </a:prstClr>
                  </a:outerShdw>
                </a:effectLst>
              </a:rPr>
              <a:t>Returns an identical copy of the object</a:t>
            </a:r>
            <a:endParaRPr lang="en-US" dirty="0">
              <a:effectLst>
                <a:outerShdw blurRad="50800" dist="38100" algn="tr" rotWithShape="0">
                  <a:prstClr val="black">
                    <a:alpha val="40000"/>
                  </a:prstClr>
                </a:outerShdw>
              </a:effectLst>
            </a:endParaRPr>
          </a:p>
          <a:p>
            <a:pPr lvl="2">
              <a:lnSpc>
                <a:spcPct val="110000"/>
              </a:lnSpc>
            </a:pPr>
            <a:r>
              <a:rPr lang="en-US" dirty="0" smtClean="0">
                <a:effectLst>
                  <a:outerShdw blurRad="50800" dist="38100" algn="tr" rotWithShape="0">
                    <a:prstClr val="black">
                      <a:alpha val="40000"/>
                    </a:prstClr>
                  </a:outerShdw>
                </a:effectLst>
              </a:rPr>
              <a:t>Returns </a:t>
            </a:r>
            <a:r>
              <a:rPr lang="en-US" dirty="0" smtClean="0">
                <a:solidFill>
                  <a:schemeClr val="accent5">
                    <a:lumMod val="20000"/>
                    <a:lumOff val="80000"/>
                  </a:schemeClr>
                </a:solidFill>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object</a:t>
            </a:r>
            <a:r>
              <a:rPr lang="en-US"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sym typeface="Wingdings" panose="05000000000000000000" pitchFamily="2" charset="2"/>
              </a:rPr>
              <a:t> must be casted later</a:t>
            </a:r>
            <a:endParaRPr lang="bg-BG" dirty="0" smtClean="0">
              <a:effectLst>
                <a:outerShdw blurRad="50800" dist="38100" algn="tr" rotWithShape="0">
                  <a:prstClr val="black">
                    <a:alpha val="40000"/>
                  </a:prstClr>
                </a:outerShdw>
              </a:effectLst>
            </a:endParaRPr>
          </a:p>
          <a:p>
            <a:pPr lvl="1">
              <a:lnSpc>
                <a:spcPct val="110000"/>
              </a:lnSpc>
            </a:pPr>
            <a:r>
              <a:rPr lang="en-US" dirty="0" smtClean="0">
                <a:effectLst>
                  <a:outerShdw blurRad="50800" dist="38100" algn="tr" rotWithShape="0">
                    <a:prstClr val="black">
                      <a:alpha val="40000"/>
                    </a:prstClr>
                  </a:outerShdw>
                </a:effectLst>
              </a:rPr>
              <a:t>You decide whether to create a </a:t>
            </a:r>
            <a:r>
              <a:rPr lang="en-US" dirty="0" smtClean="0">
                <a:solidFill>
                  <a:schemeClr val="accent5">
                    <a:lumMod val="20000"/>
                    <a:lumOff val="80000"/>
                  </a:schemeClr>
                </a:solidFill>
                <a:effectLst>
                  <a:outerShdw blurRad="50800" dist="38100" algn="tr" rotWithShape="0">
                    <a:prstClr val="black">
                      <a:alpha val="40000"/>
                    </a:prstClr>
                  </a:outerShdw>
                </a:effectLst>
              </a:rPr>
              <a:t>deep </a:t>
            </a:r>
            <a:r>
              <a:rPr lang="en-US" dirty="0" smtClean="0">
                <a:effectLst>
                  <a:outerShdw blurRad="50800" dist="38100" algn="tr" rotWithShape="0">
                    <a:prstClr val="black">
                      <a:alpha val="40000"/>
                    </a:prstClr>
                  </a:outerShdw>
                </a:effectLst>
              </a:rPr>
              <a:t>or </a:t>
            </a:r>
            <a:r>
              <a:rPr lang="en-US" dirty="0" smtClean="0">
                <a:solidFill>
                  <a:schemeClr val="accent5">
                    <a:lumMod val="20000"/>
                    <a:lumOff val="80000"/>
                  </a:schemeClr>
                </a:solidFill>
                <a:effectLst>
                  <a:outerShdw blurRad="50800" dist="38100" algn="tr" rotWithShape="0">
                    <a:prstClr val="black">
                      <a:alpha val="40000"/>
                    </a:prstClr>
                  </a:outerShdw>
                </a:effectLst>
              </a:rPr>
              <a:t>shallow </a:t>
            </a:r>
            <a:r>
              <a:rPr lang="en-US" dirty="0" smtClean="0">
                <a:effectLst>
                  <a:outerShdw blurRad="50800" dist="38100" algn="tr" rotWithShape="0">
                    <a:prstClr val="black">
                      <a:alpha val="40000"/>
                    </a:prstClr>
                  </a:outerShdw>
                </a:effectLst>
              </a:rPr>
              <a:t>copy or </a:t>
            </a:r>
            <a:r>
              <a:rPr lang="en-US" dirty="0" smtClean="0">
                <a:solidFill>
                  <a:schemeClr val="accent5">
                    <a:lumMod val="20000"/>
                    <a:lumOff val="80000"/>
                  </a:schemeClr>
                </a:solidFill>
                <a:effectLst>
                  <a:outerShdw blurRad="50800" dist="38100" algn="tr" rotWithShape="0">
                    <a:prstClr val="black">
                      <a:alpha val="40000"/>
                    </a:prstClr>
                  </a:outerShdw>
                </a:effectLst>
              </a:rPr>
              <a:t>something between</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22</a:t>
            </a:fld>
            <a:endParaRPr lang="en-US" dirty="0"/>
          </a:p>
        </p:txBody>
      </p:sp>
    </p:spTree>
    <p:extLst>
      <p:ext uri="{BB962C8B-B14F-4D97-AF65-F5344CB8AC3E}">
        <p14:creationId xmlns:p14="http://schemas.microsoft.com/office/powerpoint/2010/main" val="32848188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ChangeArrowheads="1"/>
          </p:cNvSpPr>
          <p:nvPr/>
        </p:nvSpPr>
        <p:spPr bwMode="auto">
          <a:xfrm>
            <a:off x="514487" y="1143000"/>
            <a:ext cx="8096114" cy="5016758"/>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class LinkedList&lt;T&gt;: ICloneable</a:t>
            </a:r>
          </a:p>
          <a:p>
            <a:pPr eaLnBrk="0" hangingPunct="0">
              <a:spcBef>
                <a:spcPts val="0"/>
              </a:spcBef>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T Value { get; set; }</a:t>
            </a: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LinkedList&lt;T&gt; NextNode { get; private set; }</a:t>
            </a:r>
          </a:p>
          <a:p>
            <a:pPr eaLnBrk="0" hangingPunct="0">
              <a:spcBef>
                <a:spcPts val="0"/>
              </a:spcBef>
              <a:buClr>
                <a:schemeClr val="accent5">
                  <a:lumMod val="40000"/>
                  <a:lumOff val="60000"/>
                </a:schemeClr>
              </a:buClr>
              <a:buSzPct val="70000"/>
              <a:defRPr/>
            </a:pPr>
            <a:endPar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LinkedList(T value, </a:t>
            </a:r>
            <a:endPar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spcBef>
                <a:spcPts val="0"/>
              </a:spcBef>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LinkedList&lt;T</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&gt; nextNode = null)</a:t>
            </a: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this.Value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value;</a:t>
            </a: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this.NextNode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nextNode;</a:t>
            </a: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spcBef>
                <a:spcPts val="0"/>
              </a:spcBef>
              <a:buClr>
                <a:schemeClr val="accent5">
                  <a:lumMod val="40000"/>
                  <a:lumOff val="60000"/>
                </a:schemeClr>
              </a:buClr>
              <a:buSzPct val="70000"/>
              <a:defRPr/>
            </a:pPr>
            <a:endPar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object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ICloneable.Clone()  // Implicit implementation</a:t>
            </a: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this.Clone();</a:t>
            </a:r>
          </a:p>
          <a:p>
            <a:pPr eaLnBrk="0" hangingPunct="0">
              <a:spcBef>
                <a:spcPts val="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5" name="Rectangle 2"/>
          <p:cNvSpPr>
            <a:spLocks noChangeArrowheads="1"/>
          </p:cNvSpPr>
          <p:nvPr/>
        </p:nvSpPr>
        <p:spPr bwMode="auto">
          <a:xfrm>
            <a:off x="4876800" y="5715000"/>
            <a:ext cx="3684922" cy="400110"/>
          </a:xfrm>
          <a:prstGeom prst="rect">
            <a:avLst/>
          </a:prstGeom>
          <a:noFill/>
          <a:ln w="12700">
            <a:noFill/>
          </a:ln>
          <a:effectLst>
            <a:softEdge rad="0"/>
          </a:effectLst>
        </p:spPr>
        <p:txBody>
          <a:bodyPr wrap="square">
            <a:spAutoFit/>
          </a:bodyPr>
          <a:lstStyle/>
          <a:p>
            <a:pPr marL="0" marR="0" lvl="0" indent="0" algn="r" defTabSz="914400" eaLnBrk="0" latinLnBrk="0" hangingPunct="0">
              <a:buClr>
                <a:schemeClr val="accent5">
                  <a:lumMod val="40000"/>
                  <a:lumOff val="60000"/>
                </a:schemeClr>
              </a:buClr>
              <a:buSzPct val="70000"/>
              <a:buFontTx/>
              <a:buNone/>
              <a:tabLst/>
              <a:defRPr/>
            </a:pPr>
            <a:r>
              <a:rPr lang="bg-BG" sz="2000" b="1" i="1" noProof="1" smtClean="0">
                <a:solidFill>
                  <a:srgbClr val="FAF7C8"/>
                </a:solidFill>
                <a:effectLst>
                  <a:outerShdw blurRad="38100" dist="38100" dir="2700000" algn="tl">
                    <a:srgbClr val="000000">
                      <a:alpha val="43137"/>
                    </a:srgbClr>
                  </a:outerShdw>
                </a:effectLst>
                <a:latin typeface="Consolas" pitchFamily="49" charset="0"/>
                <a:cs typeface="Consolas" pitchFamily="49" charset="0"/>
              </a:rPr>
              <a:t>//</a:t>
            </a:r>
            <a:r>
              <a:rPr lang="en-US" sz="2000" b="1" i="1" noProof="1" smtClean="0">
                <a:solidFill>
                  <a:srgbClr val="FAF7C8"/>
                </a:solidFill>
                <a:effectLst>
                  <a:outerShdw blurRad="38100" dist="38100" dir="2700000" algn="tl">
                    <a:srgbClr val="000000">
                      <a:alpha val="43137"/>
                    </a:srgbClr>
                  </a:outerShdw>
                </a:effectLst>
                <a:latin typeface="Consolas" pitchFamily="49" charset="0"/>
                <a:cs typeface="Consolas" pitchFamily="49" charset="0"/>
              </a:rPr>
              <a:t> the </a:t>
            </a:r>
            <a:r>
              <a:rPr lang="en-US" sz="2000" b="1" i="1" noProof="1">
                <a:solidFill>
                  <a:srgbClr val="FAF7C8"/>
                </a:solidFill>
                <a:effectLst>
                  <a:outerShdw blurRad="38100" dist="38100" dir="2700000" algn="tl">
                    <a:srgbClr val="000000">
                      <a:alpha val="43137"/>
                    </a:srgbClr>
                  </a:outerShdw>
                </a:effectLst>
                <a:latin typeface="Consolas" pitchFamily="49" charset="0"/>
                <a:cs typeface="Consolas" pitchFamily="49" charset="0"/>
              </a:rPr>
              <a:t>example </a:t>
            </a:r>
            <a:r>
              <a:rPr lang="en-US" sz="2000" b="1" i="1" noProof="1" smtClean="0">
                <a:solidFill>
                  <a:srgbClr val="FAF7C8"/>
                </a:solidFill>
                <a:effectLst>
                  <a:outerShdw blurRad="38100" dist="38100" dir="2700000" algn="tl">
                    <a:srgbClr val="000000">
                      <a:alpha val="43137"/>
                    </a:srgbClr>
                  </a:outerShdw>
                </a:effectLst>
                <a:latin typeface="Consolas" pitchFamily="49" charset="0"/>
                <a:cs typeface="Consolas" pitchFamily="49" charset="0"/>
              </a:rPr>
              <a:t>continues</a:t>
            </a:r>
            <a:endParaRPr lang="bg-BG" sz="2000" b="1" i="1" noProof="1" smtClean="0">
              <a:solidFill>
                <a:srgbClr val="FAF7C8"/>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Object Cloning </a:t>
            </a:r>
            <a:r>
              <a:rPr lang="bg-BG"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rPr>
              <a:t>Example</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23</a:t>
            </a:fld>
            <a:endParaRPr lang="en-US" dirty="0"/>
          </a:p>
        </p:txBody>
      </p:sp>
    </p:spTree>
    <p:extLst>
      <p:ext uri="{BB962C8B-B14F-4D97-AF65-F5344CB8AC3E}">
        <p14:creationId xmlns:p14="http://schemas.microsoft.com/office/powerpoint/2010/main" val="206576093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Object Cloning </a:t>
            </a:r>
            <a:r>
              <a:rPr lang="bg-BG" dirty="0" smtClean="0">
                <a:effectLst>
                  <a:outerShdw blurRad="50800" dist="38100" algn="tr" rotWithShape="0">
                    <a:prstClr val="black">
                      <a:alpha val="40000"/>
                    </a:prstClr>
                  </a:outerShdw>
                </a:effectLst>
              </a:rPr>
              <a:t>–</a:t>
            </a:r>
            <a:r>
              <a:rPr lang="en-US" dirty="0" smtClean="0">
                <a:effectLst>
                  <a:outerShdw blurRad="50800" dist="38100" algn="tr" rotWithShape="0">
                    <a:prstClr val="black">
                      <a:alpha val="40000"/>
                    </a:prstClr>
                  </a:outerShdw>
                </a:effectLst>
              </a:rPr>
              <a:t> Example</a:t>
            </a:r>
            <a:r>
              <a:rPr lang="en-US" dirty="0" smtClean="0"/>
              <a:t> </a:t>
            </a:r>
            <a:r>
              <a:rPr lang="en-US" dirty="0" smtClean="0">
                <a:effectLst>
                  <a:outerShdw blurRad="50800" dist="38100" algn="tr" rotWithShape="0">
                    <a:prstClr val="black">
                      <a:alpha val="40000"/>
                    </a:prstClr>
                  </a:outerShdw>
                </a:effectLst>
              </a:rPr>
              <a:t>(2)</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24</a:t>
            </a:fld>
            <a:endParaRPr lang="en-US" dirty="0"/>
          </a:p>
        </p:txBody>
      </p:sp>
      <p:sp>
        <p:nvSpPr>
          <p:cNvPr id="81922" name="Rectangle 2"/>
          <p:cNvSpPr>
            <a:spLocks noChangeArrowheads="1"/>
          </p:cNvSpPr>
          <p:nvPr/>
        </p:nvSpPr>
        <p:spPr bwMode="auto">
          <a:xfrm>
            <a:off x="540991" y="1045488"/>
            <a:ext cx="8069610" cy="543225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marL="0" marR="0" lvl="0" indent="0" defTabSz="914400" eaLnBrk="0" latinLnBrk="0" hangingPunct="0">
              <a:buClr>
                <a:schemeClr val="accent5">
                  <a:lumMod val="40000"/>
                  <a:lumOff val="60000"/>
                </a:schemeClr>
              </a:buClr>
              <a:buSzPct val="70000"/>
              <a:buFontTx/>
              <a:buNone/>
              <a:tabLst/>
              <a:defRPr/>
            </a:pP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public LinkedList&lt;T&gt; Clone() // our method Clone()</a:t>
            </a:r>
          </a:p>
          <a:p>
            <a:pPr marL="0" marR="0" lvl="0" indent="0" defTabSz="914400" eaLnBrk="0" latinLnBrk="0" hangingPunct="0">
              <a:buClr>
                <a:schemeClr val="accent5">
                  <a:lumMod val="40000"/>
                  <a:lumOff val="60000"/>
                </a:schemeClr>
              </a:buClr>
              <a:buSzPct val="70000"/>
              <a:buFontTx/>
              <a:buNone/>
              <a:tabLst/>
              <a:defRPr/>
            </a:pP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Copy the first element</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LinkedList&lt;T</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&gt; original = this;</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T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valueOriginal = original.Value;</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LinkedList&lt;T</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&gt; result = new LinkedList&lt;T&gt;(valueOriginal);</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LinkedList&lt;T</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&gt; copy = result;</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original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original.NextNode;</a:t>
            </a:r>
          </a:p>
          <a:p>
            <a:pPr marL="0" marR="0" lvl="0" indent="0" defTabSz="914400" eaLnBrk="0" latinLnBrk="0" hangingPunct="0">
              <a:spcBef>
                <a:spcPts val="600"/>
              </a:spcBef>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Copy the rest of the elements</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while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(original != null)</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valueOriginal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original.Value;</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copy.NextNode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new LinkedList&lt;T&gt;(valueOriginal);</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original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original.NextNode;</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copy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copy.NextNode;</a:t>
            </a: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marL="0" marR="0" lvl="0" indent="0" defTabSz="914400" eaLnBrk="0" latinLnBrk="0" hangingPunct="0">
              <a:buClr>
                <a:schemeClr val="accent5">
                  <a:lumMod val="40000"/>
                  <a:lumOff val="60000"/>
                </a:schemeClr>
              </a:buClr>
              <a:buSzPct val="70000"/>
              <a:buFontTx/>
              <a:buNone/>
              <a:tabLst/>
              <a:defRPr/>
            </a:pPr>
            <a:r>
              <a:rPr lang="en-US"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a:t>
            </a: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result;</a:t>
            </a:r>
          </a:p>
          <a:p>
            <a:pPr marL="0" marR="0" lvl="0" indent="0" defTabSz="914400" eaLnBrk="0" latinLnBrk="0" hangingPunct="0">
              <a:buClr>
                <a:schemeClr val="accent5">
                  <a:lumMod val="40000"/>
                  <a:lumOff val="60000"/>
                </a:schemeClr>
              </a:buClr>
              <a:buSzPct val="70000"/>
              <a:buFontTx/>
              <a:buNone/>
              <a:tabLst/>
              <a:defRPr/>
            </a:pPr>
            <a:r>
              <a:rPr lang="en-US" sz="19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9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pic>
        <p:nvPicPr>
          <p:cNvPr id="5" name="Picture 4"/>
          <p:cNvPicPr>
            <a:picLocks noChangeAspect="1"/>
          </p:cNvPicPr>
          <p:nvPr/>
        </p:nvPicPr>
        <p:blipFill>
          <a:blip r:embed="rId2" cstate="screen">
            <a:extLst>
              <a:ext uri="{28A0092B-C50C-407E-A947-70E740481C1C}">
                <a14:useLocalDpi xmlns:a14="http://schemas.microsoft.com/office/drawing/2010/main" val="0"/>
              </a:ext>
            </a:extLst>
          </a:blip>
          <a:stretch>
            <a:fillRect/>
          </a:stretch>
        </p:blipFill>
        <p:spPr>
          <a:xfrm>
            <a:off x="6096000" y="3048000"/>
            <a:ext cx="2052019" cy="1447838"/>
          </a:xfrm>
          <a:prstGeom prst="rect">
            <a:avLst/>
          </a:prstGeom>
        </p:spPr>
      </p:pic>
    </p:spTree>
    <p:extLst>
      <p:ext uri="{BB962C8B-B14F-4D97-AF65-F5344CB8AC3E}">
        <p14:creationId xmlns:p14="http://schemas.microsoft.com/office/powerpoint/2010/main" val="230474572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4953000"/>
            <a:ext cx="7696200" cy="762000"/>
          </a:xfrm>
        </p:spPr>
        <p:txBody>
          <a:bodyPr/>
          <a:lstStyle/>
          <a:p>
            <a:pPr algn="ctr"/>
            <a:r>
              <a:rPr lang="en-US" dirty="0" smtClean="0">
                <a:effectLst>
                  <a:outerShdw blurRad="50800" dist="38100" algn="tr" rotWithShape="0">
                    <a:prstClr val="black">
                      <a:alpha val="40000"/>
                    </a:prstClr>
                  </a:outerShdw>
                </a:effectLst>
              </a:rPr>
              <a:t>Deep and Shallow Object Cloning</a:t>
            </a:r>
            <a:endParaRPr lang="en-US" dirty="0"/>
          </a:p>
        </p:txBody>
      </p:sp>
      <p:sp>
        <p:nvSpPr>
          <p:cNvPr id="3" name="Content Placeholder 2"/>
          <p:cNvSpPr>
            <a:spLocks noGrp="1"/>
          </p:cNvSpPr>
          <p:nvPr>
            <p:ph idx="1"/>
          </p:nvPr>
        </p:nvSpPr>
        <p:spPr>
          <a:xfrm>
            <a:off x="2819400" y="5715000"/>
            <a:ext cx="3581400" cy="533400"/>
          </a:xfrm>
        </p:spPr>
        <p:txBody>
          <a:bodyPr/>
          <a:lstStyle/>
          <a:p>
            <a:pPr marL="0" lvl="1" indent="0" algn="ctr">
              <a:buNone/>
            </a:pPr>
            <a:r>
              <a:rPr lang="en-US" dirty="0" smtClean="0"/>
              <a:t>Live Demo</a:t>
            </a:r>
            <a:endParaRPr lang="en-US" dirty="0"/>
          </a:p>
        </p:txBody>
      </p:sp>
      <p:pic>
        <p:nvPicPr>
          <p:cNvPr id="142338" name="Picture 2" descr="http://www.jesusbewith.us/wp-content/uploads/2009/03/cloning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28850" y="990600"/>
            <a:ext cx="4781550" cy="3581400"/>
          </a:xfrm>
          <a:prstGeom prst="roundRect">
            <a:avLst>
              <a:gd name="adj" fmla="val 4256"/>
            </a:avLst>
          </a:prstGeom>
          <a:noFill/>
          <a:effectLst>
            <a:softEdge rad="31750"/>
          </a:effectLst>
        </p:spPr>
      </p:pic>
    </p:spTree>
    <p:extLst>
      <p:ext uri="{BB962C8B-B14F-4D97-AF65-F5344CB8AC3E}">
        <p14:creationId xmlns:p14="http://schemas.microsoft.com/office/powerpoint/2010/main" val="372523081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169054"/>
            <a:ext cx="7924800" cy="1447802"/>
          </a:xfrm>
        </p:spPr>
        <p:txBody>
          <a:bodyPr/>
          <a:lstStyle/>
          <a:p>
            <a:pPr>
              <a:lnSpc>
                <a:spcPts val="5400"/>
              </a:lnSpc>
            </a:pPr>
            <a:r>
              <a:rPr lang="en-US" dirty="0" smtClean="0">
                <a:effectLst>
                  <a:outerShdw blurRad="50800" dist="38100" algn="tr" rotWithShape="0">
                    <a:prstClr val="black">
                      <a:alpha val="40000"/>
                    </a:prstClr>
                  </a:outerShdw>
                </a:effectLst>
              </a:rPr>
              <a:t>The Interface </a:t>
            </a:r>
            <a:r>
              <a:rPr lang="en-US" noProof="1"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IComparable&lt;T&gt;</a:t>
            </a:r>
            <a:endParaRPr lang="en-US" dirty="0"/>
          </a:p>
        </p:txBody>
      </p:sp>
      <p:pic>
        <p:nvPicPr>
          <p:cNvPr id="4" name="Picture 2" descr="http://kidsmediacentre.ca/wp-content/uploads/2012/02/Balance.png"/>
          <p:cNvPicPr>
            <a:picLocks noChangeAspect="1" noChangeArrowheads="1"/>
          </p:cNvPicPr>
          <p:nvPr/>
        </p:nvPicPr>
        <p:blipFill>
          <a:blip r:embed="rId2" cstate="screen">
            <a:extLst>
              <a:ext uri="{28A0092B-C50C-407E-A947-70E740481C1C}">
                <a14:useLocalDpi xmlns:a14="http://schemas.microsoft.com/office/drawing/2010/main" val="0"/>
              </a:ext>
            </a:extLst>
          </a:blip>
          <a:srcRect/>
          <a:stretch>
            <a:fillRect/>
          </a:stretch>
        </p:blipFill>
        <p:spPr bwMode="auto">
          <a:xfrm>
            <a:off x="2290951" y="3150254"/>
            <a:ext cx="4567050" cy="2945746"/>
          </a:xfrm>
          <a:prstGeom prst="rect">
            <a:avLst/>
          </a:prstGeom>
          <a:noFill/>
          <a:effectLst>
            <a:glow rad="139700">
              <a:schemeClr val="accent4">
                <a:satMod val="175000"/>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584532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IComparable</a:t>
            </a:r>
            <a:r>
              <a:rPr lang="en-US" dirty="0" smtClean="0">
                <a:effectLst>
                  <a:outerShdw blurRad="50800" dist="38100" algn="tr" rotWithShape="0">
                    <a:prstClr val="black">
                      <a:alpha val="40000"/>
                    </a:prstClr>
                  </a:outerShdw>
                </a:effectLst>
              </a:rPr>
              <a:t>&lt;T&gt; Interface</a:t>
            </a:r>
            <a:endParaRPr lang="en-US" dirty="0"/>
          </a:p>
        </p:txBody>
      </p:sp>
      <p:sp>
        <p:nvSpPr>
          <p:cNvPr id="3" name="Content Placeholder 2"/>
          <p:cNvSpPr>
            <a:spLocks noGrp="1"/>
          </p:cNvSpPr>
          <p:nvPr>
            <p:ph idx="1"/>
          </p:nvPr>
        </p:nvSpPr>
        <p:spPr>
          <a:xfrm>
            <a:off x="152400" y="838200"/>
            <a:ext cx="8763000" cy="5791200"/>
          </a:xfrm>
        </p:spPr>
        <p:txBody>
          <a:bodyPr/>
          <a:lstStyle/>
          <a:p>
            <a:pPr>
              <a:lnSpc>
                <a:spcPct val="95000"/>
              </a:lnSpc>
            </a:pPr>
            <a:r>
              <a:rPr lang="en-US" dirty="0" smtClean="0"/>
              <a:t>The </a:t>
            </a:r>
            <a:r>
              <a:rPr lang="en-US" noProof="1" smtClean="0">
                <a:ln w="500">
                  <a:noFill/>
                </a:ln>
                <a:solidFill>
                  <a:schemeClr val="accent5">
                    <a:lumMod val="20000"/>
                    <a:lumOff val="80000"/>
                  </a:schemeClr>
                </a:solidFill>
                <a:latin typeface="Consolas" panose="020B0609020204030204" pitchFamily="49" charset="0"/>
                <a:cs typeface="Consolas" pitchFamily="49" charset="0"/>
              </a:rPr>
              <a:t>System.IComparable&lt;T</a:t>
            </a:r>
            <a:r>
              <a:rPr lang="en-US" noProof="1" smtClean="0">
                <a:latin typeface="Consolas" panose="020B0609020204030204" pitchFamily="49" charset="0"/>
                <a:cs typeface="Consolas" panose="020B0609020204030204" pitchFamily="49" charset="0"/>
              </a:rPr>
              <a:t>&gt;</a:t>
            </a:r>
            <a:r>
              <a:rPr lang="en-US" dirty="0" smtClean="0"/>
              <a:t> </a:t>
            </a:r>
            <a:r>
              <a:rPr lang="en-US" dirty="0"/>
              <a:t>interface</a:t>
            </a:r>
            <a:endParaRPr lang="bg-BG" dirty="0" smtClean="0"/>
          </a:p>
          <a:p>
            <a:pPr lvl="1">
              <a:lnSpc>
                <a:spcPct val="95000"/>
              </a:lnSpc>
            </a:pPr>
            <a:r>
              <a:rPr lang="en-US" dirty="0" smtClean="0"/>
              <a:t>Implemented by the types, which can be compared (ordered in increasing order)</a:t>
            </a:r>
          </a:p>
          <a:p>
            <a:pPr>
              <a:lnSpc>
                <a:spcPct val="95000"/>
              </a:lnSpc>
            </a:pPr>
            <a:r>
              <a:rPr lang="en-US" dirty="0" smtClean="0"/>
              <a:t>The </a:t>
            </a:r>
            <a:r>
              <a:rPr lang="en-US" sz="2800" noProof="1" smtClean="0">
                <a:ln w="500">
                  <a:noFill/>
                </a:ln>
                <a:solidFill>
                  <a:schemeClr val="accent5">
                    <a:lumMod val="20000"/>
                    <a:lumOff val="80000"/>
                  </a:schemeClr>
                </a:solidFill>
                <a:latin typeface="Consolas" pitchFamily="49" charset="0"/>
                <a:cs typeface="Consolas" pitchFamily="49" charset="0"/>
              </a:rPr>
              <a:t>CompareTo(T)</a:t>
            </a:r>
            <a:r>
              <a:rPr lang="en-US" sz="2800" dirty="0" smtClean="0">
                <a:ln w="500">
                  <a:noFill/>
                </a:ln>
                <a:solidFill>
                  <a:schemeClr val="accent5">
                    <a:lumMod val="20000"/>
                    <a:lumOff val="80000"/>
                  </a:schemeClr>
                </a:solidFill>
                <a:cs typeface="Consolas" pitchFamily="49" charset="0"/>
              </a:rPr>
              <a:t> </a:t>
            </a:r>
            <a:r>
              <a:rPr lang="en-US" dirty="0" smtClean="0"/>
              <a:t>method defines the comparison. It returns: </a:t>
            </a:r>
            <a:endParaRPr lang="bg-BG" dirty="0" smtClean="0"/>
          </a:p>
          <a:p>
            <a:pPr lvl="1">
              <a:lnSpc>
                <a:spcPct val="95000"/>
              </a:lnSpc>
            </a:pPr>
            <a:r>
              <a:rPr lang="en-US" dirty="0" smtClean="0"/>
              <a:t>Number </a:t>
            </a:r>
            <a:r>
              <a:rPr lang="en-US" dirty="0" smtClean="0">
                <a:solidFill>
                  <a:schemeClr val="accent5">
                    <a:lumMod val="20000"/>
                    <a:lumOff val="80000"/>
                  </a:schemeClr>
                </a:solidFill>
              </a:rPr>
              <a:t>&lt; 0 </a:t>
            </a:r>
            <a:r>
              <a:rPr lang="en-US" dirty="0" smtClean="0"/>
              <a:t>– if the passed object is</a:t>
            </a:r>
            <a:br>
              <a:rPr lang="en-US" dirty="0" smtClean="0"/>
            </a:br>
            <a:r>
              <a:rPr lang="en-US" dirty="0" smtClean="0"/>
              <a:t>bigger than the </a:t>
            </a:r>
            <a:r>
              <a:rPr lang="en-US" sz="2800" dirty="0" smtClean="0">
                <a:ln w="500">
                  <a:noFill/>
                </a:ln>
                <a:solidFill>
                  <a:schemeClr val="accent5">
                    <a:lumMod val="20000"/>
                    <a:lumOff val="80000"/>
                  </a:schemeClr>
                </a:solidFill>
                <a:latin typeface="Consolas" pitchFamily="49" charset="0"/>
                <a:cs typeface="Consolas" pitchFamily="49" charset="0"/>
              </a:rPr>
              <a:t>this</a:t>
            </a:r>
            <a:r>
              <a:rPr lang="bg-BG" dirty="0" smtClean="0"/>
              <a:t> </a:t>
            </a:r>
            <a:r>
              <a:rPr lang="en-US" dirty="0" smtClean="0"/>
              <a:t>instance</a:t>
            </a:r>
          </a:p>
          <a:p>
            <a:pPr lvl="1">
              <a:lnSpc>
                <a:spcPct val="95000"/>
              </a:lnSpc>
            </a:pPr>
            <a:r>
              <a:rPr lang="en-US" dirty="0"/>
              <a:t>Number </a:t>
            </a:r>
            <a:r>
              <a:rPr lang="en-US" dirty="0" smtClean="0">
                <a:solidFill>
                  <a:schemeClr val="accent5">
                    <a:lumMod val="20000"/>
                    <a:lumOff val="80000"/>
                  </a:schemeClr>
                </a:solidFill>
              </a:rPr>
              <a:t>= 0</a:t>
            </a:r>
            <a:r>
              <a:rPr lang="en-US" dirty="0" smtClean="0"/>
              <a:t> – if the passed object is</a:t>
            </a:r>
            <a:br>
              <a:rPr lang="en-US" dirty="0" smtClean="0"/>
            </a:br>
            <a:r>
              <a:rPr lang="en-US" dirty="0" smtClean="0"/>
              <a:t>equal to the </a:t>
            </a:r>
            <a:r>
              <a:rPr lang="en-US" sz="2800" dirty="0" smtClean="0">
                <a:ln w="500">
                  <a:noFill/>
                </a:ln>
                <a:solidFill>
                  <a:schemeClr val="accent5">
                    <a:lumMod val="20000"/>
                    <a:lumOff val="80000"/>
                  </a:schemeClr>
                </a:solidFill>
                <a:latin typeface="Consolas" pitchFamily="49" charset="0"/>
                <a:cs typeface="Consolas" pitchFamily="49" charset="0"/>
              </a:rPr>
              <a:t>this</a:t>
            </a:r>
            <a:r>
              <a:rPr lang="bg-BG" dirty="0" smtClean="0"/>
              <a:t> </a:t>
            </a:r>
            <a:r>
              <a:rPr lang="en-US" dirty="0" smtClean="0"/>
              <a:t>instance</a:t>
            </a:r>
            <a:endParaRPr lang="bg-BG" dirty="0" smtClean="0"/>
          </a:p>
          <a:p>
            <a:pPr lvl="1">
              <a:lnSpc>
                <a:spcPct val="95000"/>
              </a:lnSpc>
            </a:pPr>
            <a:r>
              <a:rPr lang="en-US" dirty="0" smtClean="0"/>
              <a:t>Number </a:t>
            </a:r>
            <a:r>
              <a:rPr lang="en-US" dirty="0" smtClean="0">
                <a:solidFill>
                  <a:schemeClr val="accent5">
                    <a:lumMod val="20000"/>
                    <a:lumOff val="80000"/>
                  </a:schemeClr>
                </a:solidFill>
              </a:rPr>
              <a:t>&gt; 0 </a:t>
            </a:r>
            <a:r>
              <a:rPr lang="en-US" dirty="0" smtClean="0"/>
              <a:t>– if the passed object is</a:t>
            </a:r>
            <a:br>
              <a:rPr lang="en-US" dirty="0" smtClean="0"/>
            </a:br>
            <a:r>
              <a:rPr lang="en-US" dirty="0" smtClean="0"/>
              <a:t>smaller than the </a:t>
            </a:r>
            <a:r>
              <a:rPr lang="en-US" sz="2800" dirty="0" smtClean="0">
                <a:ln w="500">
                  <a:noFill/>
                </a:ln>
                <a:solidFill>
                  <a:schemeClr val="accent5">
                    <a:lumMod val="20000"/>
                    <a:lumOff val="80000"/>
                  </a:schemeClr>
                </a:solidFill>
                <a:latin typeface="Consolas" pitchFamily="49" charset="0"/>
                <a:cs typeface="Consolas" pitchFamily="49" charset="0"/>
              </a:rPr>
              <a:t>this</a:t>
            </a:r>
            <a:r>
              <a:rPr lang="bg-BG" dirty="0" smtClean="0"/>
              <a:t> </a:t>
            </a:r>
            <a:r>
              <a:rPr lang="en-US" dirty="0" smtClean="0"/>
              <a:t>instance</a:t>
            </a:r>
            <a:endParaRPr lang="bg-BG"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27</a:t>
            </a:fld>
            <a:endParaRPr lang="en-US" dirty="0"/>
          </a:p>
        </p:txBody>
      </p:sp>
      <p:pic>
        <p:nvPicPr>
          <p:cNvPr id="5" name="Picture 2" descr="http://kidsmediacentre.ca/wp-content/uploads/2012/02/Balance.png"/>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6888519" y="5181600"/>
            <a:ext cx="1874481" cy="1295400"/>
          </a:xfrm>
          <a:prstGeom prst="rect">
            <a:avLst/>
          </a:prstGeom>
          <a:noFill/>
          <a:effectLst>
            <a:glow rad="63500">
              <a:schemeClr val="accent4">
                <a:satMod val="175000"/>
                <a:alpha val="2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94011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IComparable</a:t>
            </a:r>
            <a:r>
              <a:rPr lang="en-US" dirty="0" smtClean="0">
                <a:effectLst>
                  <a:outerShdw blurRad="50800" dist="38100" algn="tr" rotWithShape="0">
                    <a:prstClr val="black">
                      <a:alpha val="40000"/>
                    </a:prstClr>
                  </a:outerShdw>
                </a:effectLst>
              </a:rPr>
              <a:t>&lt;T&gt; – Example</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28</a:t>
            </a:fld>
            <a:endParaRPr lang="en-US" dirty="0"/>
          </a:p>
        </p:txBody>
      </p:sp>
      <p:sp>
        <p:nvSpPr>
          <p:cNvPr id="82946" name="Rectangle 2"/>
          <p:cNvSpPr>
            <a:spLocks noChangeArrowheads="1"/>
          </p:cNvSpPr>
          <p:nvPr/>
        </p:nvSpPr>
        <p:spPr bwMode="auto">
          <a:xfrm>
            <a:off x="609601" y="952411"/>
            <a:ext cx="7931150" cy="552458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class Point : IComparable&lt;Point&gt;</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int X { get; set; }</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int Y { get; set; }</a:t>
            </a:r>
          </a:p>
          <a:p>
            <a:pPr eaLnBrk="0" hangingPunct="0">
              <a:lnSpc>
                <a:spcPct val="95000"/>
              </a:lnSpc>
              <a:spcBef>
                <a:spcPts val="12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public int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CompareTo(Point otherPoint)</a:t>
            </a:r>
            <a:endPar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if (this.X != otherPoint.X)</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(this.X - otherPoint.X);</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95000"/>
              </a:lnSpc>
              <a:spcBef>
                <a:spcPts val="12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if (this.Y != otherPoint.Y)</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(this.Y - otherPoint);</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95000"/>
              </a:lnSpc>
              <a:spcBef>
                <a:spcPts val="12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return 0;</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76924821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598054"/>
            <a:ext cx="7543800" cy="914400"/>
          </a:xfrm>
        </p:spPr>
        <p:txBody>
          <a:bodyPr/>
          <a:lstStyle/>
          <a:p>
            <a:pPr algn="ctr">
              <a:lnSpc>
                <a:spcPts val="4800"/>
              </a:lnSpc>
            </a:pPr>
            <a:r>
              <a:rPr lang="en-US" dirty="0" smtClean="0">
                <a:effectLst>
                  <a:outerShdw blurRad="50800" dist="38100" algn="tr" rotWithShape="0">
                    <a:prstClr val="black">
                      <a:alpha val="40000"/>
                    </a:prstClr>
                  </a:outerShdw>
                </a:effectLst>
              </a:rPr>
              <a:t>Implementing IComparable&lt;T&gt;</a:t>
            </a:r>
            <a:endParaRPr lang="en-US" dirty="0"/>
          </a:p>
        </p:txBody>
      </p:sp>
      <p:sp>
        <p:nvSpPr>
          <p:cNvPr id="3" name="Content Placeholder 2"/>
          <p:cNvSpPr>
            <a:spLocks noGrp="1"/>
          </p:cNvSpPr>
          <p:nvPr>
            <p:ph idx="1"/>
          </p:nvPr>
        </p:nvSpPr>
        <p:spPr>
          <a:xfrm>
            <a:off x="2895600" y="5512454"/>
            <a:ext cx="3124200" cy="583546"/>
          </a:xfrm>
        </p:spPr>
        <p:txBody>
          <a:bodyPr/>
          <a:lstStyle/>
          <a:p>
            <a:pPr marL="0" lvl="1" indent="0" algn="ctr">
              <a:buNone/>
            </a:pPr>
            <a:r>
              <a:rPr lang="en-US" dirty="0" smtClean="0"/>
              <a:t>Live Demo</a:t>
            </a:r>
            <a:endParaRPr lang="en-US" dirty="0"/>
          </a:p>
        </p:txBody>
      </p:sp>
      <p:pic>
        <p:nvPicPr>
          <p:cNvPr id="5" name="Picture 2" descr="http://kidsmediacentre.ca/wp-content/uploads/2012/02/Balance.png"/>
          <p:cNvPicPr>
            <a:picLocks noChangeAspect="1" noChangeArrowheads="1"/>
          </p:cNvPicPr>
          <p:nvPr/>
        </p:nvPicPr>
        <p:blipFill>
          <a:blip r:embed="rId2" cstate="screen">
            <a:extLst>
              <a:ext uri="{28A0092B-C50C-407E-A947-70E740481C1C}">
                <a14:useLocalDpi xmlns:a14="http://schemas.microsoft.com/office/drawing/2010/main" val="0"/>
              </a:ext>
            </a:extLst>
          </a:blip>
          <a:srcRect/>
          <a:stretch>
            <a:fillRect/>
          </a:stretch>
        </p:blipFill>
        <p:spPr bwMode="auto">
          <a:xfrm>
            <a:off x="4038600" y="1020604"/>
            <a:ext cx="4338450" cy="2945746"/>
          </a:xfrm>
          <a:prstGeom prst="rect">
            <a:avLst/>
          </a:prstGeom>
          <a:noFill/>
          <a:effectLst>
            <a:glow rad="139700">
              <a:schemeClr val="accent4">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749" y="1647361"/>
            <a:ext cx="2895851" cy="2645893"/>
          </a:xfrm>
          <a:prstGeom prst="rect">
            <a:avLst/>
          </a:prstGeom>
          <a:noFill/>
          <a:effectLst>
            <a:glow rad="139700">
              <a:schemeClr val="accent4">
                <a:satMod val="175000"/>
                <a:alpha val="40000"/>
              </a:schemeClr>
            </a:glow>
          </a:effectLst>
        </p:spPr>
      </p:pic>
    </p:spTree>
    <p:extLst>
      <p:ext uri="{BB962C8B-B14F-4D97-AF65-F5344CB8AC3E}">
        <p14:creationId xmlns:p14="http://schemas.microsoft.com/office/powerpoint/2010/main" val="13617188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 (2)</a:t>
            </a:r>
            <a:endParaRPr lang="en-US" dirty="0"/>
          </a:p>
        </p:txBody>
      </p:sp>
      <p:sp>
        <p:nvSpPr>
          <p:cNvPr id="3" name="Content Placeholder 2"/>
          <p:cNvSpPr>
            <a:spLocks noGrp="1"/>
          </p:cNvSpPr>
          <p:nvPr>
            <p:ph idx="1"/>
          </p:nvPr>
        </p:nvSpPr>
        <p:spPr/>
        <p:txBody>
          <a:bodyPr/>
          <a:lstStyle/>
          <a:p>
            <a:r>
              <a:rPr lang="en-US" dirty="0">
                <a:effectLst>
                  <a:outerShdw blurRad="50800" dist="38100" algn="tr" rotWithShape="0">
                    <a:prstClr val="black">
                      <a:alpha val="40000"/>
                    </a:prstClr>
                  </a:outerShdw>
                </a:effectLst>
              </a:rPr>
              <a:t>The </a:t>
            </a:r>
            <a:r>
              <a:rPr lang="en-US" noProof="1" smtClean="0">
                <a:solidFill>
                  <a:schemeClr val="accent5">
                    <a:lumMod val="20000"/>
                    <a:lumOff val="80000"/>
                  </a:schemeClr>
                </a:solidFill>
                <a:effectLst>
                  <a:outerShdw blurRad="50800" dist="38100" algn="tr" rotWithShape="0">
                    <a:prstClr val="black">
                      <a:alpha val="40000"/>
                    </a:prstClr>
                  </a:outerShdw>
                </a:effectLst>
                <a:latin typeface="Consolas" pitchFamily="49" charset="0"/>
                <a:cs typeface="Consolas" pitchFamily="49" charset="0"/>
              </a:rPr>
              <a:t>IEnumerable&lt;T&gt;</a:t>
            </a:r>
            <a:r>
              <a:rPr lang="en-US" dirty="0" smtClean="0">
                <a:effectLst>
                  <a:outerShdw blurRad="50800" dist="38100" algn="tr" rotWithShape="0">
                    <a:prstClr val="black">
                      <a:alpha val="40000"/>
                    </a:prstClr>
                  </a:outerShdw>
                </a:effectLst>
              </a:rPr>
              <a:t> </a:t>
            </a:r>
            <a:r>
              <a:rPr lang="en-US" dirty="0">
                <a:effectLst>
                  <a:outerShdw blurRad="50800" dist="38100" algn="tr" rotWithShape="0">
                    <a:prstClr val="black">
                      <a:alpha val="40000"/>
                    </a:prstClr>
                  </a:outerShdw>
                </a:effectLst>
              </a:rPr>
              <a:t>interface</a:t>
            </a:r>
          </a:p>
          <a:p>
            <a:r>
              <a:rPr lang="en-US" dirty="0" smtClean="0">
                <a:effectLst>
                  <a:outerShdw blurRad="50800" dist="38100" algn="tr" rotWithShape="0">
                    <a:prstClr val="black">
                      <a:alpha val="40000"/>
                    </a:prstClr>
                  </a:outerShdw>
                </a:effectLst>
              </a:rPr>
              <a:t>Value Types and Reference Types</a:t>
            </a:r>
            <a:endParaRPr lang="bg-BG" dirty="0" smtClean="0">
              <a:effectLst>
                <a:outerShdw blurRad="50800" dist="38100" algn="tr" rotWithShape="0">
                  <a:prstClr val="black">
                    <a:alpha val="40000"/>
                  </a:prstClr>
                </a:outerShdw>
              </a:effectLst>
            </a:endParaRPr>
          </a:p>
          <a:p>
            <a:pPr lvl="1"/>
            <a:r>
              <a:rPr lang="en-US" dirty="0" smtClean="0">
                <a:solidFill>
                  <a:srgbClr val="EBFFD2"/>
                </a:solidFill>
                <a:effectLst>
                  <a:outerShdw blurRad="50800" dist="38100" algn="tr" rotWithShape="0">
                    <a:prstClr val="black">
                      <a:alpha val="40000"/>
                    </a:prstClr>
                  </a:outerShdw>
                </a:effectLst>
              </a:rPr>
              <a:t>Boxing and Unboxing</a:t>
            </a:r>
          </a:p>
          <a:p>
            <a:r>
              <a:rPr lang="en-US" dirty="0" smtClean="0">
                <a:effectLst>
                  <a:outerShdw blurRad="50800" dist="38100" algn="tr" rotWithShape="0">
                    <a:prstClr val="black">
                      <a:alpha val="40000"/>
                    </a:prstClr>
                  </a:outerShdw>
                </a:effectLst>
              </a:rPr>
              <a:t>Passing Parameters</a:t>
            </a:r>
          </a:p>
          <a:p>
            <a:pPr lvl="1"/>
            <a:r>
              <a:rPr lang="en-US" dirty="0" smtClean="0">
                <a:solidFill>
                  <a:srgbClr val="EBFFD2"/>
                </a:solidFill>
                <a:effectLst>
                  <a:outerShdw blurRad="50800" dist="38100" algn="tr" rotWithShape="0">
                    <a:prstClr val="black">
                      <a:alpha val="40000"/>
                    </a:prstClr>
                  </a:outerShdw>
                </a:effectLst>
              </a:rPr>
              <a:t>Input, Output and Reference Passing</a:t>
            </a:r>
          </a:p>
          <a:p>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a:t>
            </a:fld>
            <a:endParaRPr lang="en-US" dirty="0"/>
          </a:p>
        </p:txBody>
      </p:sp>
      <p:pic>
        <p:nvPicPr>
          <p:cNvPr id="75778" name="Picture 2" descr="http://www.utoledo.edu/utlc/career/images/stack_books.jpg"/>
          <p:cNvPicPr>
            <a:picLocks noChangeAspect="1" noChangeArrowheads="1"/>
          </p:cNvPicPr>
          <p:nvPr/>
        </p:nvPicPr>
        <p:blipFill>
          <a:blip r:embed="rId2" cstate="screen">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078083" y="4433570"/>
            <a:ext cx="2313318" cy="2043430"/>
          </a:xfrm>
          <a:prstGeom prst="rect">
            <a:avLst/>
          </a:prstGeom>
          <a:noFill/>
          <a:effectLst>
            <a:softEdge rad="31750"/>
          </a:effectLst>
        </p:spPr>
      </p:pic>
      <p:pic>
        <p:nvPicPr>
          <p:cNvPr id="6" name="Picture 5"/>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1532515" y="4498130"/>
            <a:ext cx="2033560" cy="1597870"/>
          </a:xfrm>
          <a:prstGeom prst="rect">
            <a:avLst/>
          </a:prstGeom>
          <a:effectLst>
            <a:glow rad="38100">
              <a:schemeClr val="accent6">
                <a:lumMod val="40000"/>
                <a:lumOff val="60000"/>
                <a:alpha val="40000"/>
              </a:schemeClr>
            </a:glow>
            <a:outerShdw blurRad="63500" sx="102000" sy="102000" algn="ctr" rotWithShape="0">
              <a:prstClr val="black"/>
            </a:outerShdw>
          </a:effectLst>
          <a:scene3d>
            <a:camera prst="perspectiveHeroicExtremeRightFacing">
              <a:rot lat="487347" lon="19532356" rev="120000"/>
            </a:camera>
            <a:lightRig rig="threePt" dir="t"/>
          </a:scene3d>
        </p:spPr>
      </p:pic>
    </p:spTree>
    <p:extLst>
      <p:ext uri="{BB962C8B-B14F-4D97-AF65-F5344CB8AC3E}">
        <p14:creationId xmlns:p14="http://schemas.microsoft.com/office/powerpoint/2010/main" val="52746263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9200" y="4114800"/>
            <a:ext cx="6705600" cy="1600198"/>
          </a:xfrm>
        </p:spPr>
        <p:txBody>
          <a:bodyPr/>
          <a:lstStyle/>
          <a:p>
            <a:pPr algn="ctr">
              <a:lnSpc>
                <a:spcPts val="5400"/>
              </a:lnSpc>
            </a:pPr>
            <a:r>
              <a:rPr lang="en-US" dirty="0" smtClean="0">
                <a:effectLst>
                  <a:outerShdw blurRad="50800" dist="38100" algn="tr" rotWithShape="0">
                    <a:prstClr val="black">
                      <a:alpha val="40000"/>
                    </a:prstClr>
                  </a:outerShdw>
                </a:effectLst>
              </a:rPr>
              <a:t>The </a:t>
            </a:r>
            <a:r>
              <a:rPr lang="en-US" noProof="1"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IEnumerable&lt;T&gt;</a:t>
            </a:r>
            <a:r>
              <a:rPr lang="en-US" dirty="0" smtClean="0">
                <a:effectLst>
                  <a:outerShdw blurRad="50800" dist="38100" algn="tr" rotWithShape="0">
                    <a:prstClr val="black">
                      <a:alpha val="40000"/>
                    </a:prstClr>
                  </a:outerShdw>
                </a:effectLst>
              </a:rPr>
              <a:t> Interface</a:t>
            </a:r>
            <a:endParaRPr lang="en-US" dirty="0"/>
          </a:p>
        </p:txBody>
      </p:sp>
      <p:pic>
        <p:nvPicPr>
          <p:cNvPr id="4" name="Picture 2" descr="http://www.ulo.ucl.ac.uk/news/20078-archive/2007-03-03-LunarEclipse/sequence2.jpg"/>
          <p:cNvPicPr>
            <a:picLocks noChangeAspect="1" noChangeArrowheads="1"/>
          </p:cNvPicPr>
          <p:nvPr/>
        </p:nvPicPr>
        <p:blipFill rotWithShape="1">
          <a:blip r:embed="rId2" cstate="screen">
            <a:clrChange>
              <a:clrFrom>
                <a:srgbClr val="010101"/>
              </a:clrFrom>
              <a:clrTo>
                <a:srgbClr val="010101">
                  <a:alpha val="0"/>
                </a:srgbClr>
              </a:clrTo>
            </a:clrChange>
            <a:extLst>
              <a:ext uri="{28A0092B-C50C-407E-A947-70E740481C1C}">
                <a14:useLocalDpi xmlns:a14="http://schemas.microsoft.com/office/drawing/2010/main" val="0"/>
              </a:ext>
            </a:extLst>
          </a:blip>
          <a:srcRect/>
          <a:stretch/>
        </p:blipFill>
        <p:spPr bwMode="auto">
          <a:xfrm>
            <a:off x="258231" y="2209800"/>
            <a:ext cx="8551338" cy="121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335730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Rectangle 2"/>
          <p:cNvSpPr>
            <a:spLocks noGrp="1" noChangeArrowheads="1"/>
          </p:cNvSpPr>
          <p:nvPr>
            <p:ph type="title"/>
          </p:nvPr>
        </p:nvSpPr>
        <p:spPr/>
        <p:txBody>
          <a:bodyPr/>
          <a:lstStyle/>
          <a:p>
            <a:r>
              <a:rPr lang="en-US" noProof="1" smtClean="0"/>
              <a:t>IEnumerable&lt;T&gt;</a:t>
            </a:r>
            <a:endParaRPr lang="en-US" noProof="1"/>
          </a:p>
        </p:txBody>
      </p:sp>
      <p:sp>
        <p:nvSpPr>
          <p:cNvPr id="466947" name="Rectangle 3"/>
          <p:cNvSpPr>
            <a:spLocks noGrp="1" noChangeArrowheads="1"/>
          </p:cNvSpPr>
          <p:nvPr>
            <p:ph idx="1"/>
          </p:nvPr>
        </p:nvSpPr>
        <p:spPr>
          <a:xfrm>
            <a:off x="228600" y="838200"/>
            <a:ext cx="8686800" cy="5867400"/>
          </a:xfrm>
        </p:spPr>
        <p:txBody>
          <a:bodyPr/>
          <a:lstStyle/>
          <a:p>
            <a:pPr>
              <a:lnSpc>
                <a:spcPct val="100000"/>
              </a:lnSpc>
              <a:spcBef>
                <a:spcPts val="0"/>
              </a:spcBef>
            </a:pPr>
            <a:r>
              <a:rPr lang="en-US" sz="3000" dirty="0" smtClean="0"/>
              <a:t>The </a:t>
            </a:r>
            <a:r>
              <a:rPr lang="en-US" sz="3000" noProof="1" smtClean="0">
                <a:solidFill>
                  <a:schemeClr val="accent5">
                    <a:lumMod val="20000"/>
                    <a:lumOff val="80000"/>
                  </a:schemeClr>
                </a:solidFill>
                <a:latin typeface="Consolas" panose="020B0609020204030204" pitchFamily="49" charset="0"/>
                <a:cs typeface="Consolas" panose="020B0609020204030204" pitchFamily="49" charset="0"/>
              </a:rPr>
              <a:t>IEnumerable&lt;T&gt;</a:t>
            </a:r>
            <a:r>
              <a:rPr lang="en-US" sz="3000" dirty="0" smtClean="0"/>
              <a:t> interface provides collection classes with </a:t>
            </a:r>
            <a:r>
              <a:rPr lang="en-US" sz="3000" noProof="1" smtClean="0">
                <a:solidFill>
                  <a:schemeClr val="accent5">
                    <a:lumMod val="20000"/>
                    <a:lumOff val="80000"/>
                  </a:schemeClr>
                </a:solidFill>
                <a:latin typeface="Consolas" panose="020B0609020204030204" pitchFamily="49" charset="0"/>
                <a:cs typeface="Consolas" panose="020B0609020204030204" pitchFamily="49" charset="0"/>
              </a:rPr>
              <a:t>foreach</a:t>
            </a:r>
            <a:r>
              <a:rPr lang="en-US" sz="3000" dirty="0" smtClean="0"/>
              <a:t> traversal</a:t>
            </a:r>
          </a:p>
          <a:p>
            <a:pPr lvl="1">
              <a:lnSpc>
                <a:spcPct val="100000"/>
              </a:lnSpc>
            </a:pPr>
            <a:r>
              <a:rPr lang="en-US" sz="2800" dirty="0" smtClean="0"/>
              <a:t>It consists of 4 interfaces: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IEnumerable&lt;T&gt;</a:t>
            </a:r>
            <a:r>
              <a:rPr lang="en-US" sz="2800" dirty="0" smtClean="0"/>
              <a:t>,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IEnumerable</a:t>
            </a:r>
            <a:r>
              <a:rPr lang="en-US" sz="2800" dirty="0" smtClean="0"/>
              <a:t>,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IEnumerator&lt;T&gt;</a:t>
            </a:r>
            <a:r>
              <a:rPr lang="en-US" sz="2800" dirty="0" smtClean="0"/>
              <a:t>,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IEnumerator</a:t>
            </a:r>
            <a:endParaRPr lang="en-US" sz="2800" noProof="1">
              <a:solidFill>
                <a:schemeClr val="accent5">
                  <a:lumMod val="20000"/>
                  <a:lumOff val="80000"/>
                </a:schemeClr>
              </a:solidFill>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31</a:t>
            </a:fld>
            <a:endParaRPr lang="en-US" sz="1100" dirty="0"/>
          </a:p>
        </p:txBody>
      </p:sp>
      <p:sp>
        <p:nvSpPr>
          <p:cNvPr id="6" name="Rectangle 2"/>
          <p:cNvSpPr>
            <a:spLocks noChangeArrowheads="1"/>
          </p:cNvSpPr>
          <p:nvPr/>
        </p:nvSpPr>
        <p:spPr bwMode="auto">
          <a:xfrm>
            <a:off x="844552" y="3143577"/>
            <a:ext cx="7461248" cy="301621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95000"/>
              </a:lnSpc>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public interface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IEnumerable&lt;T&gt;</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IEnumerable</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IEnumerator&lt;T</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&gt; GetEnumerator</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buClr>
                <a:schemeClr val="accent5">
                  <a:lumMod val="40000"/>
                  <a:lumOff val="60000"/>
                </a:schemeClr>
              </a:buClr>
              <a:buSzPct val="70000"/>
              <a:defRPr/>
            </a:pPr>
            <a:endPar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Non-generic version (compatible with .NET 1.1)</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public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interface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IEnumerable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IEnumerable</a:t>
            </a:r>
          </a:p>
          <a:p>
            <a:pPr eaLnBrk="0" hangingPunct="0">
              <a:lnSpc>
                <a:spcPct val="95000"/>
              </a:lnSpc>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IEnumerator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GetEnumerator();</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4105938848"/>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Rectangle 2"/>
          <p:cNvSpPr>
            <a:spLocks noGrp="1" noChangeArrowheads="1"/>
          </p:cNvSpPr>
          <p:nvPr>
            <p:ph type="title"/>
          </p:nvPr>
        </p:nvSpPr>
        <p:spPr/>
        <p:txBody>
          <a:bodyPr/>
          <a:lstStyle/>
          <a:p>
            <a:r>
              <a:rPr lang="en-US" noProof="1" smtClean="0"/>
              <a:t>IEnumerator&lt;T&gt;</a:t>
            </a:r>
            <a:endParaRPr lang="en-US" noProof="1"/>
          </a:p>
        </p:txBody>
      </p:sp>
      <p:sp>
        <p:nvSpPr>
          <p:cNvPr id="466947" name="Rectangle 3"/>
          <p:cNvSpPr>
            <a:spLocks noGrp="1" noChangeArrowheads="1"/>
          </p:cNvSpPr>
          <p:nvPr>
            <p:ph idx="1"/>
          </p:nvPr>
        </p:nvSpPr>
        <p:spPr>
          <a:xfrm>
            <a:off x="228600" y="838200"/>
            <a:ext cx="8686800" cy="5867400"/>
          </a:xfrm>
        </p:spPr>
        <p:txBody>
          <a:bodyPr/>
          <a:lstStyle/>
          <a:p>
            <a:pPr>
              <a:lnSpc>
                <a:spcPct val="100000"/>
              </a:lnSpc>
              <a:spcBef>
                <a:spcPts val="0"/>
              </a:spcBef>
            </a:pPr>
            <a:r>
              <a:rPr lang="en-US" sz="3000" dirty="0" smtClean="0"/>
              <a:t>The </a:t>
            </a:r>
            <a:r>
              <a:rPr lang="en-US" sz="3000" noProof="1" smtClean="0">
                <a:solidFill>
                  <a:schemeClr val="accent5">
                    <a:lumMod val="20000"/>
                    <a:lumOff val="80000"/>
                  </a:schemeClr>
                </a:solidFill>
                <a:latin typeface="Consolas" panose="020B0609020204030204" pitchFamily="49" charset="0"/>
                <a:cs typeface="Consolas" panose="020B0609020204030204" pitchFamily="49" charset="0"/>
              </a:rPr>
              <a:t>IEnumerator&lt;T&gt;</a:t>
            </a:r>
            <a:r>
              <a:rPr lang="en-US" sz="3000" dirty="0" smtClean="0"/>
              <a:t> interface provides sequential read-only, forward-only iterator</a:t>
            </a:r>
            <a:endParaRPr lang="en-US" sz="2800" noProof="1">
              <a:solidFill>
                <a:schemeClr val="accent5">
                  <a:lumMod val="20000"/>
                  <a:lumOff val="80000"/>
                </a:schemeClr>
              </a:solidFill>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32</a:t>
            </a:fld>
            <a:endParaRPr lang="en-US" sz="1100" dirty="0"/>
          </a:p>
        </p:txBody>
      </p:sp>
      <p:sp>
        <p:nvSpPr>
          <p:cNvPr id="6" name="Rectangle 2"/>
          <p:cNvSpPr>
            <a:spLocks noChangeArrowheads="1"/>
          </p:cNvSpPr>
          <p:nvPr/>
        </p:nvSpPr>
        <p:spPr bwMode="auto">
          <a:xfrm>
            <a:off x="920752" y="2209800"/>
            <a:ext cx="7308848" cy="3970318"/>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95000"/>
              </a:lnSpc>
              <a:spcBef>
                <a:spcPts val="6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public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interface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IEnumerator&lt;T</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&gt; :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IEnumerator</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bool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MoveNext();</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void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Reset</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T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Current { get; }</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buClr>
                <a:schemeClr val="accent5">
                  <a:lumMod val="40000"/>
                  <a:lumOff val="60000"/>
                </a:schemeClr>
              </a:buClr>
              <a:buSzPct val="70000"/>
              <a:defRPr/>
            </a:pP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spcBef>
                <a:spcPts val="600"/>
              </a:spcBef>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public interface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IEnumerator</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bool MoveNext();</a:t>
            </a:r>
          </a:p>
          <a:p>
            <a:pPr eaLnBrk="0" hangingPunct="0">
              <a:lnSpc>
                <a:spcPct val="95000"/>
              </a:lnSpc>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void Reset();</a:t>
            </a:r>
          </a:p>
          <a:p>
            <a:pPr eaLnBrk="0" hangingPunct="0">
              <a:lnSpc>
                <a:spcPct val="95000"/>
              </a:lnSpc>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object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Current { get; }</a:t>
            </a:r>
          </a:p>
          <a:p>
            <a:pPr eaLnBrk="0" hangingPunct="0">
              <a:lnSpc>
                <a:spcPct val="95000"/>
              </a:lnSpc>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2902466369"/>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Yield Return in C#</a:t>
            </a:r>
            <a:endParaRPr lang="en-US" dirty="0"/>
          </a:p>
        </p:txBody>
      </p:sp>
      <p:sp>
        <p:nvSpPr>
          <p:cNvPr id="3" name="Content Placeholder 2"/>
          <p:cNvSpPr>
            <a:spLocks noGrp="1"/>
          </p:cNvSpPr>
          <p:nvPr>
            <p:ph idx="1"/>
          </p:nvPr>
        </p:nvSpPr>
        <p:spPr/>
        <p:txBody>
          <a:bodyPr/>
          <a:lstStyle/>
          <a:p>
            <a:pPr>
              <a:lnSpc>
                <a:spcPct val="100000"/>
              </a:lnSpc>
            </a:pPr>
            <a:r>
              <a:rPr lang="en-US" dirty="0" smtClean="0"/>
              <a:t>The </a:t>
            </a:r>
            <a:r>
              <a:rPr lang="en-US" dirty="0" smtClean="0">
                <a:solidFill>
                  <a:schemeClr val="accent5">
                    <a:lumMod val="20000"/>
                    <a:lumOff val="80000"/>
                  </a:schemeClr>
                </a:solidFill>
                <a:latin typeface="Consolas" panose="020B0609020204030204" pitchFamily="49" charset="0"/>
                <a:cs typeface="Consolas" panose="020B0609020204030204" pitchFamily="49" charset="0"/>
              </a:rPr>
              <a:t>yield</a:t>
            </a:r>
            <a:r>
              <a:rPr lang="en-US" dirty="0" smtClean="0"/>
              <a:t> </a:t>
            </a:r>
            <a:r>
              <a:rPr lang="en-US" dirty="0" smtClean="0">
                <a:solidFill>
                  <a:schemeClr val="accent5">
                    <a:lumMod val="20000"/>
                    <a:lumOff val="80000"/>
                  </a:schemeClr>
                </a:solidFill>
                <a:latin typeface="Consolas" panose="020B0609020204030204" pitchFamily="49" charset="0"/>
                <a:cs typeface="Consolas" panose="020B0609020204030204" pitchFamily="49" charset="0"/>
              </a:rPr>
              <a:t>return</a:t>
            </a:r>
            <a:r>
              <a:rPr lang="en-US" dirty="0" smtClean="0"/>
              <a:t> construct in C# simplifies the </a:t>
            </a:r>
            <a:r>
              <a:rPr lang="en-US" noProof="1" smtClean="0">
                <a:solidFill>
                  <a:schemeClr val="accent5">
                    <a:lumMod val="20000"/>
                    <a:lumOff val="80000"/>
                  </a:schemeClr>
                </a:solidFill>
                <a:latin typeface="Consolas" panose="020B0609020204030204" pitchFamily="49" charset="0"/>
                <a:cs typeface="Consolas" panose="020B0609020204030204" pitchFamily="49" charset="0"/>
              </a:rPr>
              <a:t>IEnumerator&lt;T&gt;</a:t>
            </a:r>
            <a:r>
              <a:rPr lang="en-US" dirty="0" smtClean="0"/>
              <a:t> implementations</a:t>
            </a:r>
            <a:endParaRPr lang="en-US" b="0" dirty="0" smtClean="0"/>
          </a:p>
          <a:p>
            <a:pPr lvl="1">
              <a:lnSpc>
                <a:spcPct val="100000"/>
              </a:lnSpc>
            </a:pPr>
            <a:r>
              <a:rPr lang="en-US" dirty="0"/>
              <a:t>When a yield return statement is </a:t>
            </a:r>
            <a:r>
              <a:rPr lang="en-US" dirty="0" smtClean="0"/>
              <a:t>reached</a:t>
            </a:r>
          </a:p>
          <a:p>
            <a:pPr lvl="2">
              <a:lnSpc>
                <a:spcPct val="100000"/>
              </a:lnSpc>
            </a:pPr>
            <a:r>
              <a:rPr lang="en-US" dirty="0" smtClean="0"/>
              <a:t>The expression </a:t>
            </a:r>
            <a:r>
              <a:rPr lang="en-US" dirty="0"/>
              <a:t>is returned, and the current location in code is </a:t>
            </a:r>
            <a:r>
              <a:rPr lang="en-US" dirty="0" smtClean="0"/>
              <a:t>retained (for later use)</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33</a:t>
            </a:fld>
            <a:endParaRPr lang="en-US" dirty="0"/>
          </a:p>
        </p:txBody>
      </p:sp>
      <p:sp>
        <p:nvSpPr>
          <p:cNvPr id="6" name="Rectangle 2"/>
          <p:cNvSpPr>
            <a:spLocks noChangeArrowheads="1"/>
          </p:cNvSpPr>
          <p:nvPr/>
        </p:nvSpPr>
        <p:spPr bwMode="auto">
          <a:xfrm>
            <a:off x="920752" y="3810000"/>
            <a:ext cx="7308848" cy="260071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95000"/>
              </a:lnSpc>
              <a:spcBef>
                <a:spcPts val="600"/>
              </a:spcBef>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public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IEnumerator&lt;int&gt;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GetEnumerator()</a:t>
            </a:r>
          </a:p>
          <a:p>
            <a:pPr eaLnBrk="0" hangingPunct="0">
              <a:lnSpc>
                <a:spcPct val="95000"/>
              </a:lnSpc>
              <a:spcBef>
                <a:spcPts val="600"/>
              </a:spcBef>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spcBef>
                <a:spcPts val="6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for (int i=100; i&lt;200; i++)</a:t>
            </a:r>
          </a:p>
          <a:p>
            <a:pPr eaLnBrk="0" hangingPunct="0">
              <a:lnSpc>
                <a:spcPct val="95000"/>
              </a:lnSpc>
              <a:spcBef>
                <a:spcPts val="600"/>
              </a:spcBef>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95000"/>
              </a:lnSpc>
              <a:spcBef>
                <a:spcPts val="6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yield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return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a:t>
            </a:r>
          </a:p>
          <a:p>
            <a:pPr eaLnBrk="0" hangingPunct="0">
              <a:lnSpc>
                <a:spcPct val="95000"/>
              </a:lnSpc>
              <a:spcBef>
                <a:spcPts val="600"/>
              </a:spcBef>
              <a:buClr>
                <a:schemeClr val="accent5">
                  <a:lumMod val="40000"/>
                  <a:lumOff val="60000"/>
                </a:schemeClr>
              </a:buClr>
              <a:buSzPct val="70000"/>
              <a:defRPr/>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spcBef>
                <a:spcPts val="600"/>
              </a:spcBef>
              <a:buClr>
                <a:schemeClr val="accent5">
                  <a:lumMod val="40000"/>
                  <a:lumOff val="60000"/>
                </a:schemeClr>
              </a:buClr>
              <a:buSzPct val="70000"/>
              <a:defRPr/>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31787740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9200" y="3886200"/>
            <a:ext cx="6705600" cy="1600198"/>
          </a:xfrm>
        </p:spPr>
        <p:txBody>
          <a:bodyPr/>
          <a:lstStyle/>
          <a:p>
            <a:pPr algn="ctr">
              <a:lnSpc>
                <a:spcPts val="5400"/>
              </a:lnSpc>
            </a:pPr>
            <a:r>
              <a:rPr lang="en-US" dirty="0" smtClean="0">
                <a:effectLst>
                  <a:outerShdw blurRad="50800" dist="38100" algn="tr" rotWithShape="0">
                    <a:prstClr val="black">
                      <a:alpha val="40000"/>
                    </a:prstClr>
                  </a:outerShdw>
                </a:effectLst>
              </a:rPr>
              <a:t>Implementing </a:t>
            </a:r>
            <a:r>
              <a:rPr lang="en-US" noProof="1"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IEnumerable&lt;T&gt;</a:t>
            </a:r>
            <a:endParaRPr lang="en-US" dirty="0"/>
          </a:p>
        </p:txBody>
      </p:sp>
      <p:pic>
        <p:nvPicPr>
          <p:cNvPr id="4" name="Picture 2" descr="http://www.ulo.ucl.ac.uk/news/20078-archive/2007-03-03-LunarEclipse/sequence2.jpg"/>
          <p:cNvPicPr>
            <a:picLocks noChangeAspect="1" noChangeArrowheads="1"/>
          </p:cNvPicPr>
          <p:nvPr/>
        </p:nvPicPr>
        <p:blipFill rotWithShape="1">
          <a:blip r:embed="rId2" cstate="screen">
            <a:clrChange>
              <a:clrFrom>
                <a:srgbClr val="010101"/>
              </a:clrFrom>
              <a:clrTo>
                <a:srgbClr val="010101">
                  <a:alpha val="0"/>
                </a:srgbClr>
              </a:clrTo>
            </a:clrChange>
            <a:extLst>
              <a:ext uri="{28A0092B-C50C-407E-A947-70E740481C1C}">
                <a14:useLocalDpi xmlns:a14="http://schemas.microsoft.com/office/drawing/2010/main" val="0"/>
              </a:ext>
            </a:extLst>
          </a:blip>
          <a:srcRect/>
          <a:stretch/>
        </p:blipFill>
        <p:spPr bwMode="auto">
          <a:xfrm>
            <a:off x="258231" y="1981200"/>
            <a:ext cx="8551338" cy="1219200"/>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2783775" y="5486400"/>
            <a:ext cx="3581400" cy="533400"/>
          </a:xfrm>
          <a:prstGeom prst="rect">
            <a:avLst/>
          </a:prstGeom>
        </p:spPr>
        <p:txBody>
          <a:bodyPr lIns="0" tIns="0" rIns="0" bIns="0" anchor="ctr" anchorCtr="0"/>
          <a:lstStyle>
            <a:lvl1pPr marL="0" indent="0" algn="ctr" rtl="0" eaLnBrk="0" fontAlgn="base" hangingPunct="0">
              <a:spcBef>
                <a:spcPct val="20000"/>
              </a:spcBef>
              <a:spcAft>
                <a:spcPct val="0"/>
              </a:spcAft>
              <a:buClr>
                <a:schemeClr val="accent5">
                  <a:lumMod val="40000"/>
                  <a:lumOff val="60000"/>
                </a:schemeClr>
              </a:buClr>
              <a:buSzPct val="70000"/>
              <a:buFont typeface="Wingdings 2" pitchFamily="18" charset="2"/>
              <a:buNone/>
              <a:defRPr lang="en-US" sz="2800" b="1" kern="1200" baseline="0" dirty="0">
                <a:solidFill>
                  <a:srgbClr val="FAF7C8"/>
                </a:solidFill>
                <a:effectLst>
                  <a:outerShdw blurRad="38100" dist="38100" dir="2700000" algn="tl">
                    <a:srgbClr val="000000">
                      <a:alpha val="43137"/>
                    </a:srgbClr>
                  </a:outerShdw>
                </a:effectLst>
                <a:latin typeface="+mn-lt"/>
                <a:ea typeface="+mn-ea"/>
                <a:cs typeface="+mn-cs"/>
              </a:defRPr>
            </a:lvl1pPr>
            <a:lvl2pPr marL="457200" indent="0" algn="ctr" rtl="0" eaLnBrk="0" fontAlgn="base" hangingPunct="0">
              <a:spcBef>
                <a:spcPct val="20000"/>
              </a:spcBef>
              <a:spcAft>
                <a:spcPct val="0"/>
              </a:spcAft>
              <a:buClr>
                <a:schemeClr val="accent2">
                  <a:lumMod val="60000"/>
                  <a:lumOff val="40000"/>
                </a:schemeClr>
              </a:buClr>
              <a:buFont typeface="Wingdings 2" pitchFamily="18" charset="2"/>
              <a:buNone/>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14400" indent="0" algn="ctr" rtl="0" eaLnBrk="0" fontAlgn="base" hangingPunct="0">
              <a:spcBef>
                <a:spcPct val="20000"/>
              </a:spcBef>
              <a:spcAft>
                <a:spcPct val="0"/>
              </a:spcAft>
              <a:buClr>
                <a:schemeClr val="tx1">
                  <a:lumMod val="50000"/>
                </a:schemeClr>
              </a:buClr>
              <a:buFont typeface="Wingdings 2" pitchFamily="18" charset="2"/>
              <a:buNone/>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371600" indent="0" algn="ctr" rtl="0" eaLnBrk="0" fontAlgn="base" hangingPunct="0">
              <a:spcBef>
                <a:spcPct val="20000"/>
              </a:spcBef>
              <a:spcAft>
                <a:spcPct val="0"/>
              </a:spcAft>
              <a:buClr>
                <a:srgbClr val="F8BD52"/>
              </a:buClr>
              <a:buFont typeface="Wingdings 2" pitchFamily="18" charset="2"/>
              <a:buNone/>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828800" indent="0" algn="ctr" rtl="0" eaLnBrk="0" fontAlgn="base" hangingPunct="0">
              <a:spcBef>
                <a:spcPct val="20000"/>
              </a:spcBef>
              <a:spcAft>
                <a:spcPct val="0"/>
              </a:spcAft>
              <a:buClr>
                <a:srgbClr val="46A6BD"/>
              </a:buClr>
              <a:buFont typeface="Wingdings 2" pitchFamily="18" charset="2"/>
              <a:buNone/>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2286000" indent="0" algn="ctr" rtl="0" eaLnBrk="1" latinLnBrk="0" hangingPunct="1">
              <a:spcBef>
                <a:spcPct val="20000"/>
              </a:spcBef>
              <a:buClr>
                <a:schemeClr val="accent6"/>
              </a:buClr>
              <a:buFont typeface="Wingdings 2"/>
              <a:buNone/>
              <a:defRPr sz="1800" kern="1200">
                <a:solidFill>
                  <a:schemeClr val="tx1"/>
                </a:solidFill>
                <a:latin typeface="+mn-lt"/>
                <a:ea typeface="+mn-ea"/>
                <a:cs typeface="+mn-cs"/>
              </a:defRPr>
            </a:lvl6pPr>
            <a:lvl7pPr marL="2743200" indent="0" algn="ctr" rtl="0" eaLnBrk="1" latinLnBrk="0" hangingPunct="1">
              <a:spcBef>
                <a:spcPct val="20000"/>
              </a:spcBef>
              <a:buClr>
                <a:schemeClr val="tx2"/>
              </a:buClr>
              <a:buFont typeface="Wingdings 2"/>
              <a:buNone/>
              <a:defRPr sz="1600" kern="1200">
                <a:solidFill>
                  <a:schemeClr val="tx1"/>
                </a:solidFill>
                <a:latin typeface="+mn-lt"/>
                <a:ea typeface="+mn-ea"/>
                <a:cs typeface="+mn-cs"/>
              </a:defRPr>
            </a:lvl7pPr>
            <a:lvl8pPr marL="3200400" indent="0" algn="ctr" rtl="0" eaLnBrk="1" latinLnBrk="0" hangingPunct="1">
              <a:spcBef>
                <a:spcPct val="20000"/>
              </a:spcBef>
              <a:buClr>
                <a:schemeClr val="tx2"/>
              </a:buClr>
              <a:buFont typeface="Wingdings 2"/>
              <a:buNone/>
              <a:defRPr sz="1400" kern="1200">
                <a:solidFill>
                  <a:schemeClr val="tx1"/>
                </a:solidFill>
                <a:latin typeface="+mn-lt"/>
                <a:ea typeface="+mn-ea"/>
                <a:cs typeface="+mn-cs"/>
              </a:defRPr>
            </a:lvl8pPr>
            <a:lvl9pPr marL="3657600" indent="0" algn="ctr" rtl="0" eaLnBrk="1" latinLnBrk="0" hangingPunct="1">
              <a:spcBef>
                <a:spcPct val="20000"/>
              </a:spcBef>
              <a:buClr>
                <a:schemeClr val="tx2"/>
              </a:buClr>
              <a:buFont typeface="Wingdings 2"/>
              <a:buNone/>
              <a:defRPr sz="1400" kern="1200">
                <a:solidFill>
                  <a:schemeClr val="tx1"/>
                </a:solidFill>
                <a:latin typeface="+mn-lt"/>
                <a:ea typeface="+mn-ea"/>
                <a:cs typeface="+mn-cs"/>
              </a:defRPr>
            </a:lvl9pPr>
          </a:lstStyle>
          <a:p>
            <a:pPr marL="0" lvl="1"/>
            <a:r>
              <a:rPr lang="en-US" smtClean="0"/>
              <a:t>Live Demo</a:t>
            </a:r>
            <a:endParaRPr lang="en-US" dirty="0"/>
          </a:p>
        </p:txBody>
      </p:sp>
    </p:spTree>
    <p:extLst>
      <p:ext uri="{BB962C8B-B14F-4D97-AF65-F5344CB8AC3E}">
        <p14:creationId xmlns:p14="http://schemas.microsoft.com/office/powerpoint/2010/main" val="143808439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466" name="Picture 2" descr="http://www.phoenix-graphics.com/images/Variable-01.jpg"/>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2291715" y="1219199"/>
            <a:ext cx="4598670" cy="2590802"/>
          </a:xfrm>
          <a:prstGeom prst="roundRect">
            <a:avLst>
              <a:gd name="adj" fmla="val 2969"/>
            </a:avLst>
          </a:prstGeom>
          <a:solidFill>
            <a:srgbClr val="FFFFFF">
              <a:shade val="85000"/>
            </a:srgbClr>
          </a:solidFill>
          <a:ln>
            <a:noFill/>
          </a:ln>
          <a:effectLst>
            <a:reflection blurRad="12700" stA="38000" endPos="28000" dist="5000" dir="5400000" sy="-100000" algn="bl" rotWithShape="0"/>
          </a:effectLst>
        </p:spPr>
      </p:pic>
      <p:sp>
        <p:nvSpPr>
          <p:cNvPr id="464898" name="Rectangle 2"/>
          <p:cNvSpPr>
            <a:spLocks noGrp="1" noChangeArrowheads="1"/>
          </p:cNvSpPr>
          <p:nvPr>
            <p:ph type="ctrTitle"/>
          </p:nvPr>
        </p:nvSpPr>
        <p:spPr>
          <a:xfrm>
            <a:off x="1187450" y="4826000"/>
            <a:ext cx="6480175" cy="736600"/>
          </a:xfrm>
        </p:spPr>
        <p:txBody>
          <a:bodyPr/>
          <a:lstStyle/>
          <a:p>
            <a:pPr>
              <a:lnSpc>
                <a:spcPct val="110000"/>
              </a:lnSpc>
            </a:pPr>
            <a:r>
              <a:rPr lang="en-US" dirty="0"/>
              <a:t>Value Types</a:t>
            </a:r>
            <a:endParaRPr lang="bg-BG" dirty="0"/>
          </a:p>
        </p:txBody>
      </p:sp>
    </p:spTree>
    <p:extLst>
      <p:ext uri="{BB962C8B-B14F-4D97-AF65-F5344CB8AC3E}">
        <p14:creationId xmlns:p14="http://schemas.microsoft.com/office/powerpoint/2010/main" val="1583952614"/>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Rectangle 2"/>
          <p:cNvSpPr>
            <a:spLocks noGrp="1" noChangeArrowheads="1"/>
          </p:cNvSpPr>
          <p:nvPr>
            <p:ph type="title"/>
          </p:nvPr>
        </p:nvSpPr>
        <p:spPr/>
        <p:txBody>
          <a:bodyPr/>
          <a:lstStyle/>
          <a:p>
            <a:r>
              <a:rPr lang="en-US"/>
              <a:t>Value Types</a:t>
            </a:r>
            <a:endParaRPr lang="bg-BG"/>
          </a:p>
        </p:txBody>
      </p:sp>
      <p:sp>
        <p:nvSpPr>
          <p:cNvPr id="466947" name="Rectangle 3"/>
          <p:cNvSpPr>
            <a:spLocks noGrp="1" noChangeArrowheads="1"/>
          </p:cNvSpPr>
          <p:nvPr>
            <p:ph idx="1"/>
          </p:nvPr>
        </p:nvSpPr>
        <p:spPr/>
        <p:txBody>
          <a:bodyPr/>
          <a:lstStyle/>
          <a:p>
            <a:pPr>
              <a:lnSpc>
                <a:spcPct val="100000"/>
              </a:lnSpc>
            </a:pPr>
            <a:r>
              <a:rPr lang="en-US" dirty="0"/>
              <a:t>Store their values in the stack</a:t>
            </a:r>
          </a:p>
          <a:p>
            <a:pPr>
              <a:lnSpc>
                <a:spcPct val="100000"/>
              </a:lnSpc>
            </a:pPr>
            <a:r>
              <a:rPr lang="en-US" dirty="0"/>
              <a:t>Can not hold </a:t>
            </a:r>
            <a:r>
              <a:rPr lang="en-US" dirty="0">
                <a:solidFill>
                  <a:schemeClr val="accent5">
                    <a:lumMod val="20000"/>
                    <a:lumOff val="80000"/>
                  </a:schemeClr>
                </a:solidFill>
                <a:latin typeface="Consolas" pitchFamily="49" charset="0"/>
              </a:rPr>
              <a:t>null</a:t>
            </a:r>
            <a:r>
              <a:rPr lang="en-US" dirty="0"/>
              <a:t> value</a:t>
            </a:r>
          </a:p>
          <a:p>
            <a:pPr>
              <a:lnSpc>
                <a:spcPct val="100000"/>
              </a:lnSpc>
            </a:pPr>
            <a:r>
              <a:rPr lang="en-US" dirty="0"/>
              <a:t>Destroyed when the given variable </a:t>
            </a:r>
            <a:br>
              <a:rPr lang="en-US" dirty="0"/>
            </a:br>
            <a:r>
              <a:rPr lang="en-US" dirty="0"/>
              <a:t>goes out of scope</a:t>
            </a:r>
          </a:p>
          <a:p>
            <a:pPr>
              <a:lnSpc>
                <a:spcPct val="100000"/>
              </a:lnSpc>
            </a:pPr>
            <a:r>
              <a:rPr lang="en-US" dirty="0"/>
              <a:t>When a method is called they are:</a:t>
            </a:r>
          </a:p>
          <a:p>
            <a:pPr lvl="1">
              <a:lnSpc>
                <a:spcPct val="100000"/>
              </a:lnSpc>
            </a:pPr>
            <a:r>
              <a:rPr lang="en-US" dirty="0"/>
              <a:t>Passed by value</a:t>
            </a:r>
          </a:p>
          <a:p>
            <a:pPr lvl="1">
              <a:lnSpc>
                <a:spcPct val="100000"/>
              </a:lnSpc>
            </a:pPr>
            <a:r>
              <a:rPr lang="en-US" dirty="0"/>
              <a:t>Stored in the stack (copied)</a:t>
            </a:r>
            <a:endParaRPr lang="ru-RU"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36</a:t>
            </a:fld>
            <a:endParaRPr lang="en-US" sz="1100" dirty="0"/>
          </a:p>
        </p:txBody>
      </p:sp>
      <p:pic>
        <p:nvPicPr>
          <p:cNvPr id="5" name="Picture 2" descr="http://designshrine.net/wp-content/plugins/wp-o-matic/cache/87798_wall-abstract.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63828" y="4419600"/>
            <a:ext cx="2203712" cy="1752600"/>
          </a:xfrm>
          <a:prstGeom prst="roundRect">
            <a:avLst>
              <a:gd name="adj" fmla="val 4771"/>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490989940"/>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066" name="Rectangle 2"/>
          <p:cNvSpPr>
            <a:spLocks noGrp="1" noChangeArrowheads="1"/>
          </p:cNvSpPr>
          <p:nvPr>
            <p:ph type="title"/>
          </p:nvPr>
        </p:nvSpPr>
        <p:spPr/>
        <p:txBody>
          <a:bodyPr/>
          <a:lstStyle/>
          <a:p>
            <a:r>
              <a:rPr lang="en-US"/>
              <a:t>Value Types (2)</a:t>
            </a:r>
            <a:endParaRPr lang="bg-BG"/>
          </a:p>
        </p:txBody>
      </p:sp>
      <p:sp>
        <p:nvSpPr>
          <p:cNvPr id="472067" name="Rectangle 3"/>
          <p:cNvSpPr>
            <a:spLocks noGrp="1" noChangeArrowheads="1"/>
          </p:cNvSpPr>
          <p:nvPr>
            <p:ph idx="1"/>
          </p:nvPr>
        </p:nvSpPr>
        <p:spPr/>
        <p:txBody>
          <a:bodyPr/>
          <a:lstStyle/>
          <a:p>
            <a:pPr>
              <a:lnSpc>
                <a:spcPct val="100000"/>
              </a:lnSpc>
            </a:pPr>
            <a:r>
              <a:rPr lang="en-US" dirty="0"/>
              <a:t>Inherit </a:t>
            </a:r>
            <a:r>
              <a:rPr lang="en-US" noProof="1">
                <a:solidFill>
                  <a:schemeClr val="accent5">
                    <a:lumMod val="20000"/>
                    <a:lumOff val="80000"/>
                  </a:schemeClr>
                </a:solidFill>
                <a:latin typeface="Consolas" pitchFamily="49" charset="0"/>
              </a:rPr>
              <a:t>System.ValueType</a:t>
            </a:r>
          </a:p>
          <a:p>
            <a:pPr>
              <a:lnSpc>
                <a:spcPct val="100000"/>
              </a:lnSpc>
            </a:pPr>
            <a:r>
              <a:rPr lang="en-US" dirty="0"/>
              <a:t>Value types are:</a:t>
            </a:r>
          </a:p>
          <a:p>
            <a:pPr lvl="1">
              <a:lnSpc>
                <a:spcPct val="100000"/>
              </a:lnSpc>
            </a:pPr>
            <a:r>
              <a:rPr lang="en-US" dirty="0"/>
              <a:t>Primitive types </a:t>
            </a:r>
          </a:p>
          <a:p>
            <a:pPr lvl="2">
              <a:lnSpc>
                <a:spcPct val="100000"/>
              </a:lnSpc>
            </a:pPr>
            <a:r>
              <a:rPr lang="en-US" noProof="1">
                <a:solidFill>
                  <a:schemeClr val="accent5">
                    <a:lumMod val="20000"/>
                    <a:lumOff val="80000"/>
                  </a:schemeClr>
                </a:solidFill>
                <a:latin typeface="Consolas" pitchFamily="49" charset="0"/>
              </a:rPr>
              <a:t>int</a:t>
            </a:r>
            <a:r>
              <a:rPr lang="en-US" noProof="1"/>
              <a:t>, </a:t>
            </a:r>
            <a:r>
              <a:rPr lang="en-US" noProof="1">
                <a:solidFill>
                  <a:schemeClr val="accent5">
                    <a:lumMod val="20000"/>
                    <a:lumOff val="80000"/>
                  </a:schemeClr>
                </a:solidFill>
                <a:latin typeface="Consolas" pitchFamily="49" charset="0"/>
              </a:rPr>
              <a:t>char</a:t>
            </a:r>
          </a:p>
          <a:p>
            <a:pPr lvl="2">
              <a:lnSpc>
                <a:spcPct val="100000"/>
              </a:lnSpc>
            </a:pPr>
            <a:r>
              <a:rPr lang="en-US" noProof="1">
                <a:solidFill>
                  <a:schemeClr val="accent5">
                    <a:lumMod val="20000"/>
                    <a:lumOff val="80000"/>
                  </a:schemeClr>
                </a:solidFill>
                <a:latin typeface="Consolas" pitchFamily="49" charset="0"/>
              </a:rPr>
              <a:t>float</a:t>
            </a:r>
            <a:r>
              <a:rPr lang="en-US" noProof="1"/>
              <a:t>, </a:t>
            </a:r>
            <a:r>
              <a:rPr lang="en-US" noProof="1">
                <a:solidFill>
                  <a:schemeClr val="accent5">
                    <a:lumMod val="20000"/>
                    <a:lumOff val="80000"/>
                  </a:schemeClr>
                </a:solidFill>
                <a:latin typeface="Consolas" pitchFamily="49" charset="0"/>
              </a:rPr>
              <a:t>bool</a:t>
            </a:r>
          </a:p>
          <a:p>
            <a:pPr lvl="2">
              <a:lnSpc>
                <a:spcPct val="100000"/>
              </a:lnSpc>
            </a:pPr>
            <a:r>
              <a:rPr lang="en-US" dirty="0"/>
              <a:t>Others</a:t>
            </a:r>
          </a:p>
          <a:p>
            <a:pPr lvl="1">
              <a:lnSpc>
                <a:spcPct val="100000"/>
              </a:lnSpc>
            </a:pPr>
            <a:r>
              <a:rPr lang="en-US" dirty="0"/>
              <a:t>Structures</a:t>
            </a:r>
          </a:p>
          <a:p>
            <a:pPr lvl="1">
              <a:lnSpc>
                <a:spcPct val="100000"/>
              </a:lnSpc>
            </a:pPr>
            <a:r>
              <a:rPr lang="en-US" dirty="0"/>
              <a:t>Enumerations (enumerable types)</a:t>
            </a:r>
            <a:endParaRPr lang="ru-RU"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37</a:t>
            </a:fld>
            <a:endParaRPr lang="en-US" sz="1100" dirty="0"/>
          </a:p>
        </p:txBody>
      </p:sp>
      <p:pic>
        <p:nvPicPr>
          <p:cNvPr id="59394" name="Picture 2" descr="http://farm4.static.flickr.com/3282/2814104146_82fe66b2a7.jpg"/>
          <p:cNvPicPr>
            <a:picLocks noChangeAspect="1" noChangeArrowheads="1"/>
          </p:cNvPicPr>
          <p:nvPr/>
        </p:nvPicPr>
        <p:blipFill>
          <a:blip r:embed="rId2" cstate="screen">
            <a:extLst>
              <a:ext uri="{28A0092B-C50C-407E-A947-70E740481C1C}">
                <a14:useLocalDpi xmlns:a14="http://schemas.microsoft.com/office/drawing/2010/main" val="0"/>
              </a:ext>
            </a:extLst>
          </a:blip>
          <a:srcRect/>
          <a:stretch>
            <a:fillRect/>
          </a:stretch>
        </p:blipFill>
        <p:spPr bwMode="auto">
          <a:xfrm>
            <a:off x="5296360" y="2133600"/>
            <a:ext cx="2868974" cy="1905000"/>
          </a:xfrm>
          <a:prstGeom prst="roundRect">
            <a:avLst>
              <a:gd name="adj" fmla="val 396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88941758"/>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Picture 2" descr="http://www.8gr.org/image/address-label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90825" y="1143000"/>
            <a:ext cx="3552825" cy="2667000"/>
          </a:xfrm>
          <a:prstGeom prst="roundRect">
            <a:avLst>
              <a:gd name="adj" fmla="val 4665"/>
            </a:avLst>
          </a:prstGeom>
          <a:solidFill>
            <a:srgbClr val="FFFFFF">
              <a:shade val="85000"/>
            </a:srgbClr>
          </a:solidFill>
          <a:ln>
            <a:noFill/>
          </a:ln>
          <a:effectLst>
            <a:reflection blurRad="12700" stA="38000" endPos="28000" dist="5000" dir="5400000" sy="-100000" algn="bl" rotWithShape="0"/>
          </a:effectLst>
        </p:spPr>
      </p:pic>
      <p:sp>
        <p:nvSpPr>
          <p:cNvPr id="467970" name="Rectangle 2"/>
          <p:cNvSpPr>
            <a:spLocks noGrp="1" noChangeArrowheads="1"/>
          </p:cNvSpPr>
          <p:nvPr>
            <p:ph type="ctrTitle"/>
          </p:nvPr>
        </p:nvSpPr>
        <p:spPr>
          <a:xfrm>
            <a:off x="549274" y="4826000"/>
            <a:ext cx="8061326" cy="736600"/>
          </a:xfrm>
        </p:spPr>
        <p:txBody>
          <a:bodyPr/>
          <a:lstStyle/>
          <a:p>
            <a:pPr>
              <a:lnSpc>
                <a:spcPct val="110000"/>
              </a:lnSpc>
            </a:pPr>
            <a:r>
              <a:rPr lang="en-US" dirty="0"/>
              <a:t>Reference Types</a:t>
            </a:r>
            <a:endParaRPr lang="bg-BG" dirty="0"/>
          </a:p>
        </p:txBody>
      </p:sp>
    </p:spTree>
    <p:extLst>
      <p:ext uri="{BB962C8B-B14F-4D97-AF65-F5344CB8AC3E}">
        <p14:creationId xmlns:p14="http://schemas.microsoft.com/office/powerpoint/2010/main" val="3579480573"/>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Grp="1" noChangeArrowheads="1"/>
          </p:cNvSpPr>
          <p:nvPr>
            <p:ph type="title"/>
          </p:nvPr>
        </p:nvSpPr>
        <p:spPr/>
        <p:txBody>
          <a:bodyPr/>
          <a:lstStyle/>
          <a:p>
            <a:r>
              <a:rPr lang="en-US"/>
              <a:t>Reference Types</a:t>
            </a:r>
            <a:endParaRPr lang="bg-BG"/>
          </a:p>
        </p:txBody>
      </p:sp>
      <p:sp>
        <p:nvSpPr>
          <p:cNvPr id="470019" name="Rectangle 3"/>
          <p:cNvSpPr>
            <a:spLocks noGrp="1" noChangeArrowheads="1"/>
          </p:cNvSpPr>
          <p:nvPr>
            <p:ph idx="1"/>
          </p:nvPr>
        </p:nvSpPr>
        <p:spPr/>
        <p:txBody>
          <a:bodyPr/>
          <a:lstStyle/>
          <a:p>
            <a:pPr>
              <a:lnSpc>
                <a:spcPct val="100000"/>
              </a:lnSpc>
            </a:pPr>
            <a:r>
              <a:rPr lang="en-US" dirty="0"/>
              <a:t>Implemented as type-safe pointers </a:t>
            </a:r>
            <a:br>
              <a:rPr lang="en-US" dirty="0"/>
            </a:br>
            <a:r>
              <a:rPr lang="en-US" dirty="0"/>
              <a:t>to objects</a:t>
            </a:r>
            <a:endParaRPr lang="ru-RU" dirty="0"/>
          </a:p>
          <a:p>
            <a:pPr>
              <a:lnSpc>
                <a:spcPct val="100000"/>
              </a:lnSpc>
            </a:pPr>
            <a:r>
              <a:rPr lang="en-US" dirty="0"/>
              <a:t>Stored in the dynamic memory</a:t>
            </a:r>
            <a:r>
              <a:rPr lang="ru-RU" dirty="0"/>
              <a:t> </a:t>
            </a:r>
            <a:endParaRPr lang="en-US" dirty="0"/>
          </a:p>
          <a:p>
            <a:pPr>
              <a:lnSpc>
                <a:spcPct val="100000"/>
              </a:lnSpc>
            </a:pPr>
            <a:r>
              <a:rPr lang="en-US" dirty="0"/>
              <a:t>When a method is called they are </a:t>
            </a:r>
            <a:br>
              <a:rPr lang="en-US" dirty="0"/>
            </a:br>
            <a:r>
              <a:rPr lang="en-US" dirty="0"/>
              <a:t>passed by reference (by their address)</a:t>
            </a:r>
          </a:p>
          <a:p>
            <a:pPr>
              <a:lnSpc>
                <a:spcPct val="100000"/>
              </a:lnSpc>
            </a:pPr>
            <a:r>
              <a:rPr lang="en-US" dirty="0"/>
              <a:t>Automatically destroyed by the CLR Garbage Collector, when they are out </a:t>
            </a:r>
            <a:br>
              <a:rPr lang="en-US" dirty="0"/>
            </a:br>
            <a:r>
              <a:rPr lang="en-US" dirty="0"/>
              <a:t>of scope or they are not in use</a:t>
            </a:r>
          </a:p>
          <a:p>
            <a:pPr>
              <a:lnSpc>
                <a:spcPct val="100000"/>
              </a:lnSpc>
            </a:pPr>
            <a:r>
              <a:rPr lang="en-US" dirty="0"/>
              <a:t>Can hold</a:t>
            </a:r>
            <a:r>
              <a:rPr lang="ru-RU" dirty="0"/>
              <a:t> </a:t>
            </a:r>
            <a:r>
              <a:rPr lang="ru-RU" dirty="0">
                <a:solidFill>
                  <a:schemeClr val="accent5">
                    <a:lumMod val="20000"/>
                    <a:lumOff val="80000"/>
                  </a:schemeClr>
                </a:solidFill>
                <a:effectLst>
                  <a:outerShdw blurRad="38100" dist="38100" dir="2700000" algn="tl">
                    <a:srgbClr val="000000"/>
                  </a:outerShdw>
                </a:effectLst>
                <a:latin typeface="Consolas" pitchFamily="49" charset="0"/>
              </a:rPr>
              <a:t>null</a:t>
            </a:r>
            <a:r>
              <a:rPr lang="en-US" dirty="0"/>
              <a:t> value</a:t>
            </a:r>
            <a:endParaRPr lang="ru-RU"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39</a:t>
            </a:fld>
            <a:endParaRPr lang="en-US" sz="1100" dirty="0"/>
          </a:p>
        </p:txBody>
      </p:sp>
    </p:spTree>
    <p:extLst>
      <p:ext uri="{BB962C8B-B14F-4D97-AF65-F5344CB8AC3E}">
        <p14:creationId xmlns:p14="http://schemas.microsoft.com/office/powerpoint/2010/main" val="4229708468"/>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571624"/>
            <a:ext cx="8229600" cy="1752600"/>
          </a:xfrm>
        </p:spPr>
        <p:txBody>
          <a:bodyPr/>
          <a:lstStyle/>
          <a:p>
            <a:r>
              <a:rPr lang="en-US" dirty="0" smtClean="0">
                <a:effectLst>
                  <a:outerShdw blurRad="50800" dist="38100" algn="tr" rotWithShape="0">
                    <a:prstClr val="black">
                      <a:alpha val="40000"/>
                    </a:prstClr>
                  </a:outerShdw>
                </a:effectLst>
              </a:rPr>
              <a:t>What is</a:t>
            </a:r>
            <a:r>
              <a:rPr lang="bg-BG"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rPr>
              <a:t>Common Type System (CTS)</a:t>
            </a:r>
            <a:r>
              <a:rPr lang="bg-BG" dirty="0" smtClean="0">
                <a:effectLst>
                  <a:outerShdw blurRad="50800" dist="38100" algn="tr" rotWithShape="0">
                    <a:prstClr val="black">
                      <a:alpha val="40000"/>
                    </a:prstClr>
                  </a:outerShdw>
                </a:effectLst>
              </a:rPr>
              <a:t>?</a:t>
            </a:r>
            <a:endParaRPr lang="en-US" dirty="0"/>
          </a:p>
        </p:txBody>
      </p:sp>
      <p:pic>
        <p:nvPicPr>
          <p:cNvPr id="50180" name="Picture 4" descr="http://www.betterphoto.com/uploads/processed/0027/0604161922011flrspec8_thumbnail1_t.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02038" y="3629024"/>
            <a:ext cx="4563116" cy="2162176"/>
          </a:xfrm>
          <a:prstGeom prst="roundRect">
            <a:avLst>
              <a:gd name="adj" fmla="val 8594"/>
            </a:avLst>
          </a:prstGeom>
          <a:solidFill>
            <a:srgbClr val="FFFFFF">
              <a:shade val="85000"/>
            </a:srgbClr>
          </a:solidFill>
          <a:ln>
            <a:noFill/>
          </a:ln>
          <a:effectLst>
            <a:softEdge rad="63500"/>
          </a:effectLst>
        </p:spPr>
      </p:pic>
      <p:pic>
        <p:nvPicPr>
          <p:cNvPr id="4" name="Picture 3"/>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1447800" y="4343400"/>
            <a:ext cx="1842568" cy="1447800"/>
          </a:xfrm>
          <a:prstGeom prst="rect">
            <a:avLst/>
          </a:prstGeom>
          <a:effectLst>
            <a:glow rad="38100">
              <a:schemeClr val="accent6">
                <a:lumMod val="40000"/>
                <a:lumOff val="60000"/>
                <a:alpha val="40000"/>
              </a:schemeClr>
            </a:glow>
            <a:outerShdw blurRad="63500" sx="102000" sy="102000" algn="ctr" rotWithShape="0">
              <a:prstClr val="black"/>
            </a:outerShdw>
          </a:effectLst>
          <a:scene3d>
            <a:camera prst="perspectiveHeroicExtremeRightFacing">
              <a:rot lat="487347" lon="19532356" rev="120000"/>
            </a:camera>
            <a:lightRig rig="threePt" dir="t"/>
          </a:scene3d>
        </p:spPr>
      </p:pic>
      <p:pic>
        <p:nvPicPr>
          <p:cNvPr id="5" name="Picture 8" descr="http://images2.wikia.nocookie.net/__cb20120204043720/battlefordreamisland/images/c/c0/Bubble_Icon.png"/>
          <p:cNvPicPr>
            <a:picLocks noChangeAspect="1" noChangeArrowheads="1"/>
          </p:cNvPicPr>
          <p:nvPr/>
        </p:nvPicPr>
        <p:blipFill>
          <a:blip r:embed="rId4" cstate="screen">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6248400" y="5158619"/>
            <a:ext cx="899141" cy="86118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 name="Picture 8" descr="http://images2.wikia.nocookie.net/__cb20120204043720/battlefordreamisland/images/c/c0/Bubble_Icon.png"/>
          <p:cNvPicPr>
            <a:picLocks noChangeAspect="1" noChangeArrowheads="1"/>
          </p:cNvPicPr>
          <p:nvPr/>
        </p:nvPicPr>
        <p:blipFill>
          <a:blip r:embed="rId5" cstate="screen">
            <a:duotone>
              <a:prstClr val="black"/>
              <a:schemeClr val="accent3">
                <a:tint val="45000"/>
                <a:satMod val="400000"/>
              </a:schemeClr>
            </a:duotone>
            <a:extLst>
              <a:ext uri="{28A0092B-C50C-407E-A947-70E740481C1C}">
                <a14:useLocalDpi xmlns:a14="http://schemas.microsoft.com/office/drawing/2010/main" val="0"/>
              </a:ext>
            </a:extLst>
          </a:blip>
          <a:srcRect/>
          <a:stretch>
            <a:fillRect/>
          </a:stretch>
        </p:blipFill>
        <p:spPr bwMode="auto">
          <a:xfrm>
            <a:off x="6940358" y="5080001"/>
            <a:ext cx="742547" cy="711199"/>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 name="Picture 8" descr="http://images2.wikia.nocookie.net/__cb20120204043720/battlefordreamisland/images/c/c0/Bubble_Icon.png"/>
          <p:cNvPicPr>
            <a:picLocks noChangeAspect="1" noChangeArrowheads="1"/>
          </p:cNvPicPr>
          <p:nvPr/>
        </p:nvPicPr>
        <p:blipFill>
          <a:blip r:embed="rId6" cstate="screen">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6635146" y="4765012"/>
            <a:ext cx="605711" cy="580139"/>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188772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42" name="Rectangle 2"/>
          <p:cNvSpPr>
            <a:spLocks noGrp="1" noChangeArrowheads="1"/>
          </p:cNvSpPr>
          <p:nvPr>
            <p:ph type="title"/>
          </p:nvPr>
        </p:nvSpPr>
        <p:spPr/>
        <p:txBody>
          <a:bodyPr/>
          <a:lstStyle/>
          <a:p>
            <a:r>
              <a:rPr lang="en-US"/>
              <a:t>Reference Types (2)</a:t>
            </a:r>
            <a:endParaRPr lang="bg-BG"/>
          </a:p>
        </p:txBody>
      </p:sp>
      <p:sp>
        <p:nvSpPr>
          <p:cNvPr id="471043" name="Rectangle 3"/>
          <p:cNvSpPr>
            <a:spLocks noGrp="1" noChangeArrowheads="1"/>
          </p:cNvSpPr>
          <p:nvPr>
            <p:ph idx="1"/>
          </p:nvPr>
        </p:nvSpPr>
        <p:spPr/>
        <p:txBody>
          <a:bodyPr/>
          <a:lstStyle/>
          <a:p>
            <a:pPr>
              <a:lnSpc>
                <a:spcPct val="100000"/>
              </a:lnSpc>
            </a:pPr>
            <a:r>
              <a:rPr lang="en-US" dirty="0"/>
              <a:t>It is possible for many variables to </a:t>
            </a:r>
            <a:r>
              <a:rPr lang="en-US" dirty="0" smtClean="0"/>
              <a:t>point </a:t>
            </a:r>
            <a:r>
              <a:rPr lang="en-US" dirty="0"/>
              <a:t>to one and the same reference </a:t>
            </a:r>
            <a:r>
              <a:rPr lang="en-US" dirty="0" smtClean="0"/>
              <a:t>type </a:t>
            </a:r>
            <a:r>
              <a:rPr lang="en-US" dirty="0"/>
              <a:t>object</a:t>
            </a:r>
          </a:p>
          <a:p>
            <a:pPr>
              <a:lnSpc>
                <a:spcPct val="100000"/>
              </a:lnSpc>
            </a:pPr>
            <a:r>
              <a:rPr lang="en-US" dirty="0"/>
              <a:t>Referent objects are</a:t>
            </a:r>
            <a:r>
              <a:rPr lang="ru-RU" dirty="0"/>
              <a:t>:</a:t>
            </a:r>
          </a:p>
          <a:p>
            <a:pPr lvl="1">
              <a:lnSpc>
                <a:spcPct val="100000"/>
              </a:lnSpc>
            </a:pPr>
            <a:r>
              <a:rPr lang="ru-RU" dirty="0">
                <a:solidFill>
                  <a:schemeClr val="accent5">
                    <a:lumMod val="20000"/>
                    <a:lumOff val="80000"/>
                  </a:schemeClr>
                </a:solidFill>
                <a:latin typeface="Consolas" pitchFamily="49" charset="0"/>
              </a:rPr>
              <a:t>System.Object</a:t>
            </a:r>
            <a:r>
              <a:rPr lang="ru-RU" dirty="0"/>
              <a:t>, </a:t>
            </a:r>
            <a:r>
              <a:rPr lang="ru-RU" dirty="0">
                <a:solidFill>
                  <a:schemeClr val="accent5">
                    <a:lumMod val="20000"/>
                    <a:lumOff val="80000"/>
                  </a:schemeClr>
                </a:solidFill>
                <a:latin typeface="Consolas" pitchFamily="49" charset="0"/>
              </a:rPr>
              <a:t>System.String</a:t>
            </a:r>
          </a:p>
          <a:p>
            <a:pPr lvl="1">
              <a:lnSpc>
                <a:spcPct val="100000"/>
              </a:lnSpc>
            </a:pPr>
            <a:r>
              <a:rPr lang="en-US" dirty="0" smtClean="0"/>
              <a:t>Classes </a:t>
            </a:r>
            <a:r>
              <a:rPr lang="en-US" dirty="0"/>
              <a:t>and interfaces</a:t>
            </a:r>
            <a:endParaRPr lang="ru-RU" dirty="0"/>
          </a:p>
          <a:p>
            <a:pPr lvl="1">
              <a:lnSpc>
                <a:spcPct val="100000"/>
              </a:lnSpc>
            </a:pPr>
            <a:r>
              <a:rPr lang="en-US" dirty="0"/>
              <a:t>Arrays</a:t>
            </a:r>
            <a:endParaRPr lang="ru-RU" dirty="0"/>
          </a:p>
          <a:p>
            <a:pPr lvl="1">
              <a:lnSpc>
                <a:spcPct val="100000"/>
              </a:lnSpc>
            </a:pPr>
            <a:r>
              <a:rPr lang="en-US" dirty="0" smtClean="0"/>
              <a:t>Delegates</a:t>
            </a:r>
          </a:p>
          <a:p>
            <a:pPr lvl="1">
              <a:lnSpc>
                <a:spcPct val="100000"/>
              </a:lnSpc>
            </a:pPr>
            <a:r>
              <a:rPr lang="en-US" dirty="0" smtClean="0"/>
              <a:t>Pointers</a:t>
            </a:r>
            <a:endParaRPr lang="bg-BG"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40</a:t>
            </a:fld>
            <a:endParaRPr lang="en-US" sz="1100" dirty="0"/>
          </a:p>
        </p:txBody>
      </p:sp>
      <p:pic>
        <p:nvPicPr>
          <p:cNvPr id="55298" name="Picture 2" descr="http://biblioragazzi.files.wordpress.com/2008/04/referenc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76800" y="3701795"/>
            <a:ext cx="3668284" cy="2616710"/>
          </a:xfrm>
          <a:prstGeom prst="roundRect">
            <a:avLst>
              <a:gd name="adj" fmla="val 6007"/>
            </a:avLst>
          </a:prstGeom>
          <a:noFill/>
        </p:spPr>
      </p:pic>
    </p:spTree>
    <p:extLst>
      <p:ext uri="{BB962C8B-B14F-4D97-AF65-F5344CB8AC3E}">
        <p14:creationId xmlns:p14="http://schemas.microsoft.com/office/powerpoint/2010/main" val="3406749318"/>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Rectangle 2"/>
          <p:cNvSpPr>
            <a:spLocks noGrp="1" noChangeArrowheads="1"/>
          </p:cNvSpPr>
          <p:nvPr>
            <p:ph type="ctrTitle"/>
          </p:nvPr>
        </p:nvSpPr>
        <p:spPr>
          <a:xfrm>
            <a:off x="457200" y="1219200"/>
            <a:ext cx="8229600" cy="685800"/>
          </a:xfrm>
        </p:spPr>
        <p:txBody>
          <a:bodyPr/>
          <a:lstStyle/>
          <a:p>
            <a:pPr>
              <a:lnSpc>
                <a:spcPct val="110000"/>
              </a:lnSpc>
            </a:pPr>
            <a:r>
              <a:rPr lang="en-US" dirty="0"/>
              <a:t>Value vs. Reference Types</a:t>
            </a:r>
            <a:endParaRPr lang="bg-BG" dirty="0"/>
          </a:p>
        </p:txBody>
      </p:sp>
      <p:sp>
        <p:nvSpPr>
          <p:cNvPr id="4" name="Subtitle 3"/>
          <p:cNvSpPr>
            <a:spLocks noGrp="1"/>
          </p:cNvSpPr>
          <p:nvPr>
            <p:ph type="subTitle" idx="1"/>
          </p:nvPr>
        </p:nvSpPr>
        <p:spPr>
          <a:xfrm>
            <a:off x="457200" y="2057400"/>
            <a:ext cx="8229600" cy="569120"/>
          </a:xfrm>
        </p:spPr>
        <p:txBody>
          <a:bodyPr/>
          <a:lstStyle/>
          <a:p>
            <a:r>
              <a:rPr dirty="0" smtClean="0"/>
              <a:t>Assigning, Memory Location and Values</a:t>
            </a:r>
            <a:endParaRPr lang="bg-BG" dirty="0"/>
          </a:p>
        </p:txBody>
      </p:sp>
      <p:pic>
        <p:nvPicPr>
          <p:cNvPr id="54274" name="Picture 2" descr="http://static.howstuffworks.com/gif/fight-quest-6.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6000" y="2952750"/>
            <a:ext cx="4572000" cy="3429000"/>
          </a:xfrm>
          <a:prstGeom prst="rect">
            <a:avLst/>
          </a:prstGeom>
          <a:ln>
            <a:noFill/>
          </a:ln>
          <a:effectLst>
            <a:softEdge rad="112500"/>
          </a:effectLst>
        </p:spPr>
      </p:pic>
    </p:spTree>
    <p:extLst>
      <p:ext uri="{BB962C8B-B14F-4D97-AF65-F5344CB8AC3E}">
        <p14:creationId xmlns:p14="http://schemas.microsoft.com/office/powerpoint/2010/main" val="3052530541"/>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034" name="Rectangle 2"/>
          <p:cNvSpPr>
            <a:spLocks noGrp="1" noChangeArrowheads="1"/>
          </p:cNvSpPr>
          <p:nvPr>
            <p:ph type="title"/>
          </p:nvPr>
        </p:nvSpPr>
        <p:spPr/>
        <p:txBody>
          <a:bodyPr/>
          <a:lstStyle/>
          <a:p>
            <a:r>
              <a:rPr lang="en-US" dirty="0"/>
              <a:t>Assigning Values</a:t>
            </a:r>
            <a:endParaRPr lang="bg-BG" dirty="0"/>
          </a:p>
        </p:txBody>
      </p:sp>
      <p:sp>
        <p:nvSpPr>
          <p:cNvPr id="428035" name="Rectangle 3"/>
          <p:cNvSpPr>
            <a:spLocks noGrp="1" noChangeArrowheads="1"/>
          </p:cNvSpPr>
          <p:nvPr>
            <p:ph idx="1"/>
          </p:nvPr>
        </p:nvSpPr>
        <p:spPr/>
        <p:txBody>
          <a:bodyPr/>
          <a:lstStyle/>
          <a:p>
            <a:pPr>
              <a:lnSpc>
                <a:spcPct val="100000"/>
              </a:lnSpc>
            </a:pPr>
            <a:r>
              <a:rPr lang="en-US" dirty="0">
                <a:solidFill>
                  <a:schemeClr val="accent5">
                    <a:lumMod val="20000"/>
                    <a:lumOff val="80000"/>
                  </a:schemeClr>
                </a:solidFill>
              </a:rPr>
              <a:t>Value Types</a:t>
            </a:r>
          </a:p>
          <a:p>
            <a:pPr lvl="1">
              <a:lnSpc>
                <a:spcPct val="100000"/>
              </a:lnSpc>
            </a:pPr>
            <a:r>
              <a:rPr lang="en-US" dirty="0"/>
              <a:t>When assigning value types, their </a:t>
            </a:r>
            <a:br>
              <a:rPr lang="en-US" dirty="0"/>
            </a:br>
            <a:r>
              <a:rPr lang="en-US" dirty="0"/>
              <a:t>value is copied to the variable</a:t>
            </a:r>
          </a:p>
          <a:p>
            <a:pPr>
              <a:lnSpc>
                <a:spcPct val="100000"/>
              </a:lnSpc>
            </a:pPr>
            <a:r>
              <a:rPr lang="en-US" dirty="0">
                <a:solidFill>
                  <a:schemeClr val="accent5">
                    <a:lumMod val="20000"/>
                    <a:lumOff val="80000"/>
                  </a:schemeClr>
                </a:solidFill>
              </a:rPr>
              <a:t>Reference Types</a:t>
            </a:r>
          </a:p>
          <a:p>
            <a:pPr lvl="1">
              <a:lnSpc>
                <a:spcPct val="100000"/>
              </a:lnSpc>
            </a:pPr>
            <a:r>
              <a:rPr lang="en-US" dirty="0"/>
              <a:t>When assigning referent type, only the reference (address) is copied and the objects stays the same</a:t>
            </a:r>
            <a:endParaRPr lang="bg-BG"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42</a:t>
            </a:fld>
            <a:endParaRPr lang="en-US" sz="1100" dirty="0"/>
          </a:p>
        </p:txBody>
      </p:sp>
    </p:spTree>
    <p:extLst>
      <p:ext uri="{BB962C8B-B14F-4D97-AF65-F5344CB8AC3E}">
        <p14:creationId xmlns:p14="http://schemas.microsoft.com/office/powerpoint/2010/main" val="2536448710"/>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058" name="Rectangle 2"/>
          <p:cNvSpPr>
            <a:spLocks noGrp="1" noChangeArrowheads="1"/>
          </p:cNvSpPr>
          <p:nvPr>
            <p:ph type="title"/>
          </p:nvPr>
        </p:nvSpPr>
        <p:spPr/>
        <p:txBody>
          <a:bodyPr/>
          <a:lstStyle/>
          <a:p>
            <a:r>
              <a:rPr lang="en-US"/>
              <a:t>Memory Location</a:t>
            </a:r>
            <a:endParaRPr lang="bg-BG"/>
          </a:p>
        </p:txBody>
      </p:sp>
      <p:sp>
        <p:nvSpPr>
          <p:cNvPr id="429059" name="Rectangle 3"/>
          <p:cNvSpPr>
            <a:spLocks noGrp="1" noChangeArrowheads="1"/>
          </p:cNvSpPr>
          <p:nvPr>
            <p:ph idx="1"/>
          </p:nvPr>
        </p:nvSpPr>
        <p:spPr/>
        <p:txBody>
          <a:bodyPr/>
          <a:lstStyle/>
          <a:p>
            <a:pPr>
              <a:lnSpc>
                <a:spcPct val="100000"/>
              </a:lnSpc>
            </a:pPr>
            <a:r>
              <a:rPr lang="en-US" sz="3600" dirty="0"/>
              <a:t>The memory location for value </a:t>
            </a:r>
            <a:br>
              <a:rPr lang="en-US" sz="3600" dirty="0"/>
            </a:br>
            <a:r>
              <a:rPr lang="en-US" sz="3600" dirty="0"/>
              <a:t>types is the program execution stack</a:t>
            </a:r>
          </a:p>
          <a:p>
            <a:pPr>
              <a:lnSpc>
                <a:spcPct val="100000"/>
              </a:lnSpc>
            </a:pPr>
            <a:r>
              <a:rPr lang="en-US" sz="3600" dirty="0"/>
              <a:t>The memory location for reference types is the dynamic memory </a:t>
            </a:r>
          </a:p>
          <a:p>
            <a:pPr lvl="1">
              <a:lnSpc>
                <a:spcPct val="100000"/>
              </a:lnSpc>
            </a:pPr>
            <a:r>
              <a:rPr lang="en-US" sz="3400" dirty="0"/>
              <a:t>Also called </a:t>
            </a:r>
            <a:r>
              <a:rPr lang="en-US" sz="3400" dirty="0">
                <a:solidFill>
                  <a:schemeClr val="accent5">
                    <a:lumMod val="20000"/>
                    <a:lumOff val="80000"/>
                  </a:schemeClr>
                </a:solidFill>
                <a:latin typeface="Consolas" pitchFamily="49" charset="0"/>
              </a:rPr>
              <a:t>managed</a:t>
            </a:r>
            <a:r>
              <a:rPr lang="en-US" sz="3400" dirty="0">
                <a:solidFill>
                  <a:schemeClr val="accent5">
                    <a:lumMod val="20000"/>
                    <a:lumOff val="80000"/>
                  </a:schemeClr>
                </a:solidFill>
              </a:rPr>
              <a:t> </a:t>
            </a:r>
            <a:r>
              <a:rPr lang="en-US" sz="3400" dirty="0">
                <a:solidFill>
                  <a:schemeClr val="accent5">
                    <a:lumMod val="20000"/>
                    <a:lumOff val="80000"/>
                  </a:schemeClr>
                </a:solidFill>
                <a:latin typeface="Consolas" pitchFamily="49" charset="0"/>
              </a:rPr>
              <a:t>heap</a:t>
            </a:r>
            <a:endParaRPr lang="bg-BG" sz="3400" dirty="0">
              <a:solidFill>
                <a:schemeClr val="accent5">
                  <a:lumMod val="20000"/>
                  <a:lumOff val="80000"/>
                </a:schemeClr>
              </a:solidFill>
              <a:latin typeface="Consolas" pitchFamily="49" charset="0"/>
            </a:endParaRPr>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43</a:t>
            </a:fld>
            <a:endParaRPr lang="en-US" sz="1100" dirty="0"/>
          </a:p>
        </p:txBody>
      </p:sp>
      <p:pic>
        <p:nvPicPr>
          <p:cNvPr id="51202" name="Picture 2" descr="http://graphics.idav.ucdavis.edu/~shengyin/images_used/proj_memViz_small.jpg"/>
          <p:cNvPicPr>
            <a:picLocks noChangeAspect="1" noChangeArrowheads="1"/>
          </p:cNvPicPr>
          <p:nvPr/>
        </p:nvPicPr>
        <p:blipFill>
          <a:blip r:embed="rId2" cstate="screen">
            <a:extLst>
              <a:ext uri="{28A0092B-C50C-407E-A947-70E740481C1C}">
                <a14:useLocalDpi xmlns:a14="http://schemas.microsoft.com/office/drawing/2010/main" val="0"/>
              </a:ext>
            </a:extLst>
          </a:blip>
          <a:srcRect/>
          <a:stretch>
            <a:fillRect/>
          </a:stretch>
        </p:blipFill>
        <p:spPr bwMode="auto">
          <a:xfrm>
            <a:off x="3429000" y="4648200"/>
            <a:ext cx="1704976" cy="172366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515998177"/>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090" name="Rectangle 2"/>
          <p:cNvSpPr>
            <a:spLocks noGrp="1" noChangeArrowheads="1"/>
          </p:cNvSpPr>
          <p:nvPr>
            <p:ph type="title"/>
          </p:nvPr>
        </p:nvSpPr>
        <p:spPr/>
        <p:txBody>
          <a:bodyPr/>
          <a:lstStyle/>
          <a:p>
            <a:r>
              <a:rPr lang="en-US" dirty="0"/>
              <a:t>Values</a:t>
            </a:r>
            <a:endParaRPr lang="bg-BG"/>
          </a:p>
        </p:txBody>
      </p:sp>
      <p:sp>
        <p:nvSpPr>
          <p:cNvPr id="473091" name="Rectangle 3"/>
          <p:cNvSpPr>
            <a:spLocks noGrp="1" noChangeArrowheads="1"/>
          </p:cNvSpPr>
          <p:nvPr>
            <p:ph idx="1"/>
          </p:nvPr>
        </p:nvSpPr>
        <p:spPr/>
        <p:txBody>
          <a:bodyPr/>
          <a:lstStyle/>
          <a:p>
            <a:pPr>
              <a:lnSpc>
                <a:spcPct val="100000"/>
              </a:lnSpc>
            </a:pPr>
            <a:r>
              <a:rPr lang="en-US" dirty="0"/>
              <a:t>Value types can not take </a:t>
            </a:r>
            <a:r>
              <a:rPr lang="en-US" dirty="0">
                <a:solidFill>
                  <a:schemeClr val="accent5">
                    <a:lumMod val="20000"/>
                    <a:lumOff val="80000"/>
                  </a:schemeClr>
                </a:solidFill>
                <a:latin typeface="Consolas" pitchFamily="49" charset="0"/>
              </a:rPr>
              <a:t>null</a:t>
            </a:r>
            <a:r>
              <a:rPr lang="en-US" dirty="0"/>
              <a:t> as a value, because they are not pointers</a:t>
            </a:r>
          </a:p>
          <a:p>
            <a:pPr>
              <a:lnSpc>
                <a:spcPct val="100000"/>
              </a:lnSpc>
            </a:pPr>
            <a:r>
              <a:rPr lang="en-US" dirty="0"/>
              <a:t>Value types inherit </a:t>
            </a:r>
            <a:r>
              <a:rPr lang="en-US" noProof="1">
                <a:solidFill>
                  <a:schemeClr val="accent5">
                    <a:lumMod val="20000"/>
                    <a:lumOff val="80000"/>
                  </a:schemeClr>
                </a:solidFill>
                <a:latin typeface="Consolas" pitchFamily="49" charset="0"/>
              </a:rPr>
              <a:t>System.ValueType</a:t>
            </a:r>
            <a:endParaRPr lang="bg-BG" dirty="0">
              <a:solidFill>
                <a:schemeClr val="accent5">
                  <a:lumMod val="20000"/>
                  <a:lumOff val="80000"/>
                </a:schemeClr>
              </a:solidFill>
              <a:latin typeface="Consolas" pitchFamily="49" charset="0"/>
            </a:endParaRPr>
          </a:p>
          <a:p>
            <a:pPr>
              <a:lnSpc>
                <a:spcPct val="100000"/>
              </a:lnSpc>
            </a:pPr>
            <a:r>
              <a:rPr lang="en-US" dirty="0"/>
              <a:t>Reference types inherit</a:t>
            </a:r>
            <a:r>
              <a:rPr lang="bg-BG" dirty="0"/>
              <a:t> </a:t>
            </a:r>
            <a:r>
              <a:rPr lang="en-US" noProof="1" smtClean="0">
                <a:solidFill>
                  <a:schemeClr val="accent5">
                    <a:lumMod val="20000"/>
                    <a:lumOff val="80000"/>
                  </a:schemeClr>
                </a:solidFill>
                <a:latin typeface="Consolas" pitchFamily="49" charset="0"/>
              </a:rPr>
              <a:t>System.Object</a:t>
            </a:r>
            <a:endParaRPr lang="en-US" noProof="1">
              <a:solidFill>
                <a:schemeClr val="accent5">
                  <a:lumMod val="20000"/>
                  <a:lumOff val="80000"/>
                </a:schemeClr>
              </a:solidFill>
              <a:latin typeface="Consolas" pitchFamily="49" charset="0"/>
            </a:endParaRPr>
          </a:p>
          <a:p>
            <a:pPr>
              <a:lnSpc>
                <a:spcPct val="100000"/>
              </a:lnSpc>
            </a:pPr>
            <a:r>
              <a:rPr lang="en-US" dirty="0"/>
              <a:t>Value type variables can be stored </a:t>
            </a:r>
            <a:br>
              <a:rPr lang="en-US" dirty="0"/>
            </a:br>
            <a:r>
              <a:rPr lang="en-US" dirty="0"/>
              <a:t>in reference types with the boxing technique</a:t>
            </a:r>
            <a:endParaRPr lang="bg-BG"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44</a:t>
            </a:fld>
            <a:endParaRPr lang="en-US" sz="1100" dirty="0"/>
          </a:p>
        </p:txBody>
      </p:sp>
    </p:spTree>
    <p:extLst>
      <p:ext uri="{BB962C8B-B14F-4D97-AF65-F5344CB8AC3E}">
        <p14:creationId xmlns:p14="http://schemas.microsoft.com/office/powerpoint/2010/main" val="3891374113"/>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Rectangle 2"/>
          <p:cNvSpPr>
            <a:spLocks noGrp="1" noChangeArrowheads="1"/>
          </p:cNvSpPr>
          <p:nvPr>
            <p:ph type="title"/>
          </p:nvPr>
        </p:nvSpPr>
        <p:spPr/>
        <p:txBody>
          <a:bodyPr/>
          <a:lstStyle/>
          <a:p>
            <a:r>
              <a:rPr lang="en-US" dirty="0"/>
              <a:t>Value and Reference Types - Example</a:t>
            </a:r>
            <a:r>
              <a:rPr lang="ru-RU" dirty="0"/>
              <a:t> </a:t>
            </a:r>
            <a:endParaRPr lang="bg-BG"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45</a:t>
            </a:fld>
            <a:endParaRPr lang="en-US" sz="1100" dirty="0"/>
          </a:p>
        </p:txBody>
      </p:sp>
      <p:sp>
        <p:nvSpPr>
          <p:cNvPr id="440324" name="Rectangle 4"/>
          <p:cNvSpPr>
            <a:spLocks noChangeArrowheads="1"/>
          </p:cNvSpPr>
          <p:nvPr/>
        </p:nvSpPr>
        <p:spPr bwMode="auto">
          <a:xfrm>
            <a:off x="250825" y="1066800"/>
            <a:ext cx="8642350" cy="540147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class RefClass { public int value; }  // Reference type</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struct ValStruct { public int value; }  // Value type</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class TestValueAndReferenceTypes</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7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static void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Main(</a:t>
            </a: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7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RefClass refExample = new RefClass();</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refExample.value = 100;</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RefClass refExample2 = refExample;</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refExample2.value = 200;</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Console.WriteLine(refExample.value); // Prints 200</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ValStruct valExample = new ValStruct();</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valExample.value = 100;</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ValStruct valExample2 = valExample;</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valExample2.value = 200;</a:t>
            </a:r>
          </a:p>
          <a:p>
            <a:pPr eaLnBrk="0" hangingPunct="0">
              <a:lnSpc>
                <a:spcPct val="9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Console.WriteLine(valExample.value); // Prints 100</a:t>
            </a:r>
          </a:p>
          <a:p>
            <a:pPr eaLnBrk="0" hangingPunct="0">
              <a:lnSpc>
                <a:spcPct val="7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75000"/>
              </a:lnSpc>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3242691783"/>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274" name="Rectangle 2"/>
          <p:cNvSpPr>
            <a:spLocks noGrp="1" noChangeArrowheads="1"/>
          </p:cNvSpPr>
          <p:nvPr>
            <p:ph type="title"/>
          </p:nvPr>
        </p:nvSpPr>
        <p:spPr/>
        <p:txBody>
          <a:bodyPr/>
          <a:lstStyle/>
          <a:p>
            <a:r>
              <a:rPr lang="en-US" sz="3600" dirty="0"/>
              <a:t>Types, Variables and Memory</a:t>
            </a:r>
            <a:endParaRPr lang="bg-BG" sz="3600" dirty="0"/>
          </a:p>
        </p:txBody>
      </p:sp>
      <p:sp>
        <p:nvSpPr>
          <p:cNvPr id="46"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b="1" smtClean="0">
                <a:effectLst>
                  <a:outerShdw blurRad="38100" dist="38100" dir="2700000" algn="tl">
                    <a:srgbClr val="000000">
                      <a:alpha val="43137"/>
                    </a:srgbClr>
                  </a:outerShdw>
                </a:effectLst>
              </a:rPr>
              <a:pPr algn="r">
                <a:defRPr/>
              </a:pPr>
              <a:t>46</a:t>
            </a:fld>
            <a:endParaRPr lang="en-US" sz="1100" b="1" dirty="0">
              <a:effectLst>
                <a:outerShdw blurRad="38100" dist="38100" dir="2700000" algn="tl">
                  <a:srgbClr val="000000">
                    <a:alpha val="43137"/>
                  </a:srgbClr>
                </a:outerShdw>
              </a:effectLst>
            </a:endParaRPr>
          </a:p>
        </p:txBody>
      </p:sp>
      <p:grpSp>
        <p:nvGrpSpPr>
          <p:cNvPr id="2" name="Group 82"/>
          <p:cNvGrpSpPr>
            <a:grpSpLocks/>
          </p:cNvGrpSpPr>
          <p:nvPr/>
        </p:nvGrpSpPr>
        <p:grpSpPr bwMode="auto">
          <a:xfrm>
            <a:off x="320674" y="1136650"/>
            <a:ext cx="4756150" cy="5202238"/>
            <a:chOff x="202" y="718"/>
            <a:chExt cx="2996" cy="3277"/>
          </a:xfrm>
        </p:grpSpPr>
        <p:sp>
          <p:nvSpPr>
            <p:cNvPr id="438277" name="Rectangle 5"/>
            <p:cNvSpPr>
              <a:spLocks noChangeArrowheads="1"/>
            </p:cNvSpPr>
            <p:nvPr/>
          </p:nvSpPr>
          <p:spPr bwMode="auto">
            <a:xfrm>
              <a:off x="204" y="718"/>
              <a:ext cx="2991" cy="60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algn="ctr" eaLnBrk="0" hangingPunct="0">
                <a:spcBef>
                  <a:spcPts val="0"/>
                </a:spcBef>
                <a:buClr>
                  <a:schemeClr val="accent5">
                    <a:lumMod val="40000"/>
                    <a:lumOff val="60000"/>
                  </a:schemeClr>
                </a:buClr>
                <a:buSzPct val="70000"/>
              </a:pPr>
              <a:r>
                <a:rPr lang="en-US" sz="2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Stack for program execution</a:t>
              </a:r>
              <a:endParaRPr lang="bg-BG" sz="2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78" name="Rectangle 6"/>
            <p:cNvSpPr>
              <a:spLocks noChangeArrowheads="1"/>
            </p:cNvSpPr>
            <p:nvPr/>
          </p:nvSpPr>
          <p:spPr bwMode="auto">
            <a:xfrm>
              <a:off x="204" y="3573"/>
              <a:ext cx="920" cy="42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end of stack</a:t>
              </a: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79" name="Rectangle 7"/>
            <p:cNvSpPr>
              <a:spLocks noChangeArrowheads="1"/>
            </p:cNvSpPr>
            <p:nvPr/>
          </p:nvSpPr>
          <p:spPr bwMode="auto">
            <a:xfrm>
              <a:off x="204" y="2991"/>
              <a:ext cx="920" cy="58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free stack memory</a:t>
              </a: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0" name="Rectangle 8"/>
            <p:cNvSpPr>
              <a:spLocks noChangeArrowheads="1"/>
            </p:cNvSpPr>
            <p:nvPr/>
          </p:nvSpPr>
          <p:spPr bwMode="auto">
            <a:xfrm>
              <a:off x="204" y="2751"/>
              <a:ext cx="920" cy="23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struct2</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1" name="Rectangle 9"/>
            <p:cNvSpPr>
              <a:spLocks noChangeArrowheads="1"/>
            </p:cNvSpPr>
            <p:nvPr/>
          </p:nvSpPr>
          <p:spPr bwMode="auto">
            <a:xfrm>
              <a:off x="204" y="2510"/>
              <a:ext cx="920" cy="23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struct1</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2" name="Rectangle 10"/>
            <p:cNvSpPr>
              <a:spLocks noChangeArrowheads="1"/>
            </p:cNvSpPr>
            <p:nvPr/>
          </p:nvSpPr>
          <p:spPr bwMode="auto">
            <a:xfrm>
              <a:off x="204" y="2269"/>
              <a:ext cx="920" cy="23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class2</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3" name="Rectangle 11"/>
            <p:cNvSpPr>
              <a:spLocks noChangeArrowheads="1"/>
            </p:cNvSpPr>
            <p:nvPr/>
          </p:nvSpPr>
          <p:spPr bwMode="auto">
            <a:xfrm>
              <a:off x="204" y="2038"/>
              <a:ext cx="920" cy="23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class1</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4" name="Rectangle 12"/>
            <p:cNvSpPr>
              <a:spLocks noChangeArrowheads="1"/>
            </p:cNvSpPr>
            <p:nvPr/>
          </p:nvSpPr>
          <p:spPr bwMode="auto">
            <a:xfrm>
              <a:off x="202" y="1615"/>
              <a:ext cx="920" cy="42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stack beginning</a:t>
              </a: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5" name="Rectangle 13"/>
            <p:cNvSpPr>
              <a:spLocks noChangeArrowheads="1"/>
            </p:cNvSpPr>
            <p:nvPr/>
          </p:nvSpPr>
          <p:spPr bwMode="auto">
            <a:xfrm>
              <a:off x="202" y="1317"/>
              <a:ext cx="920" cy="27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135000"/>
                </a:lnSpc>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Variable</a:t>
              </a:r>
              <a:endParaRPr lang="en-US"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6" name="Rectangle 14"/>
            <p:cNvSpPr>
              <a:spLocks noChangeArrowheads="1"/>
            </p:cNvSpPr>
            <p:nvPr/>
          </p:nvSpPr>
          <p:spPr bwMode="auto">
            <a:xfrm>
              <a:off x="2157" y="3572"/>
              <a:ext cx="1038" cy="42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50000"/>
                </a:lnSpc>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7" name="Rectangle 15"/>
            <p:cNvSpPr>
              <a:spLocks noChangeArrowheads="1"/>
            </p:cNvSpPr>
            <p:nvPr/>
          </p:nvSpPr>
          <p:spPr bwMode="auto">
            <a:xfrm>
              <a:off x="1125" y="3572"/>
              <a:ext cx="1033" cy="42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250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0</a:t>
              </a: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x00000000</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8" name="Rectangle 16"/>
            <p:cNvSpPr>
              <a:spLocks noChangeArrowheads="1"/>
            </p:cNvSpPr>
            <p:nvPr/>
          </p:nvSpPr>
          <p:spPr bwMode="auto">
            <a:xfrm>
              <a:off x="2157" y="2991"/>
              <a:ext cx="1038" cy="58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spcBef>
                  <a:spcPts val="0"/>
                </a:spcBef>
                <a:spcAft>
                  <a:spcPts val="0"/>
                </a:spcAft>
                <a:buClr>
                  <a:schemeClr val="accent5">
                    <a:lumMod val="40000"/>
                    <a:lumOff val="60000"/>
                  </a:schemeClr>
                </a:buClr>
                <a:buSzPct val="70000"/>
              </a:pPr>
              <a:endPar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algn="ctr" eaLnBrk="0" hangingPunct="0">
                <a:spcBef>
                  <a:spcPts val="0"/>
                </a:spcBef>
                <a:spcAft>
                  <a:spcPts val="0"/>
                </a:spcAft>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algn="ctr" eaLnBrk="0" hangingPunct="0">
                <a:spcBef>
                  <a:spcPts val="0"/>
                </a:spcBef>
                <a:spcAft>
                  <a:spcPts val="0"/>
                </a:spcAft>
                <a:buClr>
                  <a:schemeClr val="accent5">
                    <a:lumMod val="40000"/>
                    <a:lumOff val="60000"/>
                  </a:schemeClr>
                </a:buClr>
                <a:buSzPct val="70000"/>
              </a:pPr>
              <a:endPar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89" name="Rectangle 17"/>
            <p:cNvSpPr>
              <a:spLocks noChangeArrowheads="1"/>
            </p:cNvSpPr>
            <p:nvPr/>
          </p:nvSpPr>
          <p:spPr bwMode="auto">
            <a:xfrm>
              <a:off x="1124" y="2989"/>
              <a:ext cx="1033" cy="58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spcBef>
                  <a:spcPts val="0"/>
                </a:spcBef>
                <a:spcAft>
                  <a:spcPts val="0"/>
                </a:spcAft>
                <a:buClr>
                  <a:schemeClr val="accent5">
                    <a:lumMod val="40000"/>
                    <a:lumOff val="60000"/>
                  </a:schemeClr>
                </a:buClr>
                <a:buSzPct val="70000"/>
              </a:pPr>
              <a:endPar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algn="ctr" eaLnBrk="0" hangingPunct="0">
                <a:spcBef>
                  <a:spcPts val="0"/>
                </a:spcBef>
                <a:spcAft>
                  <a:spcPts val="0"/>
                </a:spcAft>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algn="ctr" eaLnBrk="0" hangingPunct="0">
                <a:spcBef>
                  <a:spcPts val="0"/>
                </a:spcBef>
                <a:spcAft>
                  <a:spcPts val="0"/>
                </a:spcAft>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0" name="Rectangle 18"/>
            <p:cNvSpPr>
              <a:spLocks noChangeArrowheads="1"/>
            </p:cNvSpPr>
            <p:nvPr/>
          </p:nvSpPr>
          <p:spPr bwMode="auto">
            <a:xfrm>
              <a:off x="2157" y="2751"/>
              <a:ext cx="1038" cy="23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200</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1" name="Rectangle 19"/>
            <p:cNvSpPr>
              <a:spLocks noChangeArrowheads="1"/>
            </p:cNvSpPr>
            <p:nvPr/>
          </p:nvSpPr>
          <p:spPr bwMode="auto">
            <a:xfrm>
              <a:off x="1124" y="2751"/>
              <a:ext cx="1033" cy="23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0x0012F674</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2" name="Rectangle 20"/>
            <p:cNvSpPr>
              <a:spLocks noChangeArrowheads="1"/>
            </p:cNvSpPr>
            <p:nvPr/>
          </p:nvSpPr>
          <p:spPr bwMode="auto">
            <a:xfrm>
              <a:off x="2157" y="2508"/>
              <a:ext cx="1038" cy="23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100</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3" name="Rectangle 21"/>
            <p:cNvSpPr>
              <a:spLocks noChangeArrowheads="1"/>
            </p:cNvSpPr>
            <p:nvPr/>
          </p:nvSpPr>
          <p:spPr bwMode="auto">
            <a:xfrm>
              <a:off x="1124" y="2510"/>
              <a:ext cx="1033" cy="23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0</a:t>
              </a: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x0012F678</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4" name="Rectangle 22"/>
            <p:cNvSpPr>
              <a:spLocks noChangeArrowheads="1"/>
            </p:cNvSpPr>
            <p:nvPr/>
          </p:nvSpPr>
          <p:spPr bwMode="auto">
            <a:xfrm>
              <a:off x="2158" y="2269"/>
              <a:ext cx="1038" cy="23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0x04A41A44</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5" name="Rectangle 23"/>
            <p:cNvSpPr>
              <a:spLocks noChangeArrowheads="1"/>
            </p:cNvSpPr>
            <p:nvPr/>
          </p:nvSpPr>
          <p:spPr bwMode="auto">
            <a:xfrm>
              <a:off x="1123" y="2269"/>
              <a:ext cx="1033" cy="23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0</a:t>
              </a: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x0012F67C</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6" name="Rectangle 24"/>
            <p:cNvSpPr>
              <a:spLocks noChangeArrowheads="1"/>
            </p:cNvSpPr>
            <p:nvPr/>
          </p:nvSpPr>
          <p:spPr bwMode="auto">
            <a:xfrm>
              <a:off x="2156" y="2038"/>
              <a:ext cx="1038" cy="23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0x04A41A44</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7" name="Rectangle 25"/>
            <p:cNvSpPr>
              <a:spLocks noChangeArrowheads="1"/>
            </p:cNvSpPr>
            <p:nvPr/>
          </p:nvSpPr>
          <p:spPr bwMode="auto">
            <a:xfrm>
              <a:off x="1123" y="2038"/>
              <a:ext cx="1033" cy="23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0</a:t>
              </a: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x0012F680</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8" name="Rectangle 26"/>
            <p:cNvSpPr>
              <a:spLocks noChangeArrowheads="1"/>
            </p:cNvSpPr>
            <p:nvPr/>
          </p:nvSpPr>
          <p:spPr bwMode="auto">
            <a:xfrm>
              <a:off x="2157" y="1615"/>
              <a:ext cx="1038" cy="42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4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299" name="Rectangle 27"/>
            <p:cNvSpPr>
              <a:spLocks noChangeArrowheads="1"/>
            </p:cNvSpPr>
            <p:nvPr/>
          </p:nvSpPr>
          <p:spPr bwMode="auto">
            <a:xfrm>
              <a:off x="1124" y="1615"/>
              <a:ext cx="1033" cy="42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4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300" name="Rectangle 28"/>
            <p:cNvSpPr>
              <a:spLocks noChangeArrowheads="1"/>
            </p:cNvSpPr>
            <p:nvPr/>
          </p:nvSpPr>
          <p:spPr bwMode="auto">
            <a:xfrm>
              <a:off x="2160" y="1317"/>
              <a:ext cx="1038" cy="27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135000"/>
                </a:lnSpc>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Value</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438301" name="Rectangle 29"/>
            <p:cNvSpPr>
              <a:spLocks noChangeArrowheads="1"/>
            </p:cNvSpPr>
            <p:nvPr/>
          </p:nvSpPr>
          <p:spPr bwMode="auto">
            <a:xfrm>
              <a:off x="1122" y="1317"/>
              <a:ext cx="1033" cy="27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135000"/>
                </a:lnSpc>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Address</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grpSp>
      <p:sp>
        <p:nvSpPr>
          <p:cNvPr id="88" name="Rectangle 5"/>
          <p:cNvSpPr>
            <a:spLocks noChangeArrowheads="1"/>
          </p:cNvSpPr>
          <p:nvPr/>
        </p:nvSpPr>
        <p:spPr bwMode="auto">
          <a:xfrm>
            <a:off x="5662612" y="1066800"/>
            <a:ext cx="3300413" cy="830997"/>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algn="ctr" eaLnBrk="0" hangingPunct="0">
              <a:spcBef>
                <a:spcPts val="0"/>
              </a:spcBef>
              <a:buClr>
                <a:schemeClr val="accent5">
                  <a:lumMod val="40000"/>
                  <a:lumOff val="60000"/>
                </a:schemeClr>
              </a:buClr>
              <a:buSzPct val="70000"/>
            </a:pPr>
            <a:r>
              <a:rPr lang="en-US" sz="24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Dynamic memory (managed heap)</a:t>
            </a:r>
            <a:endParaRPr lang="bg-BG" sz="24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99" name="Rectangle 24"/>
          <p:cNvSpPr>
            <a:spLocks noChangeArrowheads="1"/>
          </p:cNvSpPr>
          <p:nvPr/>
        </p:nvSpPr>
        <p:spPr bwMode="auto">
          <a:xfrm>
            <a:off x="7304468" y="3548253"/>
            <a:ext cx="1647825" cy="40011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algn="ctr" eaLnBrk="0" hangingPunct="0">
              <a:spcBef>
                <a:spcPts val="0"/>
              </a:spcBef>
              <a:buClr>
                <a:schemeClr val="accent5">
                  <a:lumMod val="40000"/>
                  <a:lumOff val="60000"/>
                </a:schemeClr>
              </a:buClr>
              <a:buSzPct val="70000"/>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200</a:t>
            </a:r>
            <a:endParaRPr lang="bg-BG"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00" name="Rectangle 25"/>
          <p:cNvSpPr>
            <a:spLocks noChangeArrowheads="1"/>
          </p:cNvSpPr>
          <p:nvPr/>
        </p:nvSpPr>
        <p:spPr bwMode="auto">
          <a:xfrm>
            <a:off x="5664581" y="3548253"/>
            <a:ext cx="1639888" cy="40011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algn="ctr" eaLnBrk="0" hangingPunct="0">
              <a:spcBef>
                <a:spcPts val="0"/>
              </a:spcBef>
              <a:buClr>
                <a:schemeClr val="accent5">
                  <a:lumMod val="40000"/>
                  <a:lumOff val="60000"/>
                </a:schemeClr>
              </a:buClr>
              <a:buSzPct val="70000"/>
            </a:pPr>
            <a:r>
              <a:rPr lang="bg-BG"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0</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x04A41A44</a:t>
            </a:r>
            <a:endParaRPr lang="bg-BG"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01" name="Rectangle 26"/>
          <p:cNvSpPr>
            <a:spLocks noChangeArrowheads="1"/>
          </p:cNvSpPr>
          <p:nvPr/>
        </p:nvSpPr>
        <p:spPr bwMode="auto">
          <a:xfrm>
            <a:off x="7306056" y="2286765"/>
            <a:ext cx="1647825" cy="69621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102" name="Rectangle 27"/>
          <p:cNvSpPr>
            <a:spLocks noChangeArrowheads="1"/>
          </p:cNvSpPr>
          <p:nvPr/>
        </p:nvSpPr>
        <p:spPr bwMode="auto">
          <a:xfrm>
            <a:off x="5666168" y="2332546"/>
            <a:ext cx="1639888" cy="60465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03" name="Rectangle 28"/>
          <p:cNvSpPr>
            <a:spLocks noChangeArrowheads="1"/>
          </p:cNvSpPr>
          <p:nvPr/>
        </p:nvSpPr>
        <p:spPr bwMode="auto">
          <a:xfrm>
            <a:off x="7310818" y="1898841"/>
            <a:ext cx="1647825" cy="43217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algn="ctr" eaLnBrk="0" hangingPunct="0">
              <a:lnSpc>
                <a:spcPct val="135000"/>
              </a:lnSpc>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Value</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04" name="Rectangle 29"/>
          <p:cNvSpPr>
            <a:spLocks noChangeArrowheads="1"/>
          </p:cNvSpPr>
          <p:nvPr/>
        </p:nvSpPr>
        <p:spPr bwMode="auto">
          <a:xfrm>
            <a:off x="5662993" y="1898841"/>
            <a:ext cx="1639888" cy="43217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algn="ctr" eaLnBrk="0" hangingPunct="0">
              <a:lnSpc>
                <a:spcPct val="135000"/>
              </a:lnSpc>
              <a:spcBef>
                <a:spcPts val="0"/>
              </a:spcBef>
              <a:buClr>
                <a:schemeClr val="accent5">
                  <a:lumMod val="40000"/>
                  <a:lumOff val="60000"/>
                </a:schemeClr>
              </a:buClr>
              <a:buSzPct val="70000"/>
            </a:pPr>
            <a:r>
              <a:rPr lang="en-US"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Address</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10" name="Rectangle 26"/>
          <p:cNvSpPr>
            <a:spLocks noChangeArrowheads="1"/>
          </p:cNvSpPr>
          <p:nvPr/>
        </p:nvSpPr>
        <p:spPr bwMode="auto">
          <a:xfrm>
            <a:off x="7303325" y="2890840"/>
            <a:ext cx="1647825" cy="69621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111" name="Rectangle 27"/>
          <p:cNvSpPr>
            <a:spLocks noChangeArrowheads="1"/>
          </p:cNvSpPr>
          <p:nvPr/>
        </p:nvSpPr>
        <p:spPr bwMode="auto">
          <a:xfrm>
            <a:off x="5663437" y="2936621"/>
            <a:ext cx="1639888" cy="60465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12" name="Rectangle 26"/>
          <p:cNvSpPr>
            <a:spLocks noChangeArrowheads="1"/>
          </p:cNvSpPr>
          <p:nvPr/>
        </p:nvSpPr>
        <p:spPr bwMode="auto">
          <a:xfrm>
            <a:off x="7305612" y="3911222"/>
            <a:ext cx="1647825" cy="69621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113" name="Rectangle 27"/>
          <p:cNvSpPr>
            <a:spLocks noChangeArrowheads="1"/>
          </p:cNvSpPr>
          <p:nvPr/>
        </p:nvSpPr>
        <p:spPr bwMode="auto">
          <a:xfrm>
            <a:off x="5665724" y="3957003"/>
            <a:ext cx="1639888" cy="60465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14" name="Rectangle 26"/>
          <p:cNvSpPr>
            <a:spLocks noChangeArrowheads="1"/>
          </p:cNvSpPr>
          <p:nvPr/>
        </p:nvSpPr>
        <p:spPr bwMode="auto">
          <a:xfrm>
            <a:off x="7310501" y="4517202"/>
            <a:ext cx="1647825" cy="69621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115" name="Rectangle 27"/>
          <p:cNvSpPr>
            <a:spLocks noChangeArrowheads="1"/>
          </p:cNvSpPr>
          <p:nvPr/>
        </p:nvSpPr>
        <p:spPr bwMode="auto">
          <a:xfrm>
            <a:off x="5670613" y="4562983"/>
            <a:ext cx="1639888" cy="60465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23" name="Rectangle 26"/>
          <p:cNvSpPr>
            <a:spLocks noChangeArrowheads="1"/>
          </p:cNvSpPr>
          <p:nvPr/>
        </p:nvSpPr>
        <p:spPr bwMode="auto">
          <a:xfrm>
            <a:off x="7309168" y="5120579"/>
            <a:ext cx="1647825" cy="69621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124" name="Rectangle 27"/>
          <p:cNvSpPr>
            <a:spLocks noChangeArrowheads="1"/>
          </p:cNvSpPr>
          <p:nvPr/>
        </p:nvSpPr>
        <p:spPr bwMode="auto">
          <a:xfrm>
            <a:off x="5669280" y="5166360"/>
            <a:ext cx="1639888" cy="60465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25" name="Rectangle 26"/>
          <p:cNvSpPr>
            <a:spLocks noChangeArrowheads="1"/>
          </p:cNvSpPr>
          <p:nvPr/>
        </p:nvSpPr>
        <p:spPr bwMode="auto">
          <a:xfrm>
            <a:off x="7306437" y="5726559"/>
            <a:ext cx="1647825" cy="69621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126" name="Rectangle 27"/>
          <p:cNvSpPr>
            <a:spLocks noChangeArrowheads="1"/>
          </p:cNvSpPr>
          <p:nvPr/>
        </p:nvSpPr>
        <p:spPr bwMode="auto">
          <a:xfrm>
            <a:off x="5666549" y="5772340"/>
            <a:ext cx="1639888" cy="60465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chor="ctr" anchorCtr="0">
            <a:spAutoFit/>
          </a:bodyPr>
          <a:lstStyle/>
          <a:p>
            <a:pPr algn="ctr" eaLnBrk="0" hangingPunct="0">
              <a:lnSpc>
                <a:spcPct val="218000"/>
              </a:lnSpc>
              <a:spcBef>
                <a:spcPts val="0"/>
              </a:spcBef>
              <a:spcAft>
                <a:spcPts val="0"/>
              </a:spcAft>
              <a:buClr>
                <a:schemeClr val="accent5">
                  <a:lumMod val="40000"/>
                  <a:lumOff val="60000"/>
                </a:schemeClr>
              </a:buClr>
              <a:buSzPct val="70000"/>
            </a:pPr>
            <a:r>
              <a:rPr lang="bg-BG" sz="18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bg-BG" sz="18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p:txBody>
      </p:sp>
      <p:cxnSp>
        <p:nvCxnSpPr>
          <p:cNvPr id="54" name="Straight Arrow Connector 53"/>
          <p:cNvCxnSpPr/>
          <p:nvPr/>
        </p:nvCxnSpPr>
        <p:spPr>
          <a:xfrm>
            <a:off x="4837814" y="3402419"/>
            <a:ext cx="925033" cy="265814"/>
          </a:xfrm>
          <a:prstGeom prst="straightConnector1">
            <a:avLst/>
          </a:prstGeom>
          <a:ln w="34925">
            <a:solidFill>
              <a:schemeClr val="accent5">
                <a:lumMod val="20000"/>
                <a:lumOff val="8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4859079" y="3774558"/>
            <a:ext cx="893135" cy="1588"/>
          </a:xfrm>
          <a:prstGeom prst="straightConnector1">
            <a:avLst/>
          </a:prstGeom>
          <a:ln w="34925">
            <a:solidFill>
              <a:schemeClr val="accent5">
                <a:lumMod val="20000"/>
                <a:lumOff val="8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34946"/>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3266" name="Rectangle 2"/>
          <p:cNvSpPr>
            <a:spLocks noGrp="1" noChangeArrowheads="1"/>
          </p:cNvSpPr>
          <p:nvPr>
            <p:ph type="ctrTitle"/>
          </p:nvPr>
        </p:nvSpPr>
        <p:spPr>
          <a:xfrm>
            <a:off x="609600" y="1371600"/>
            <a:ext cx="7924800" cy="685800"/>
          </a:xfrm>
        </p:spPr>
        <p:txBody>
          <a:bodyPr/>
          <a:lstStyle/>
          <a:p>
            <a:pPr>
              <a:lnSpc>
                <a:spcPct val="110000"/>
              </a:lnSpc>
            </a:pPr>
            <a:r>
              <a:rPr lang="en-US" dirty="0"/>
              <a:t>Value and Reference Types</a:t>
            </a:r>
            <a:endParaRPr lang="en-US" noProof="1"/>
          </a:p>
        </p:txBody>
      </p:sp>
      <p:sp>
        <p:nvSpPr>
          <p:cNvPr id="4" name="Subtitle 3"/>
          <p:cNvSpPr>
            <a:spLocks noGrp="1"/>
          </p:cNvSpPr>
          <p:nvPr>
            <p:ph type="subTitle" idx="1"/>
          </p:nvPr>
        </p:nvSpPr>
        <p:spPr>
          <a:xfrm>
            <a:off x="609600" y="2097879"/>
            <a:ext cx="7924800" cy="569120"/>
          </a:xfrm>
        </p:spPr>
        <p:txBody>
          <a:bodyPr/>
          <a:lstStyle/>
          <a:p>
            <a:r>
              <a:rPr smtClean="0"/>
              <a:t>Live Demo</a:t>
            </a:r>
            <a:endParaRPr lang="bg-BG" dirty="0"/>
          </a:p>
        </p:txBody>
      </p:sp>
      <p:pic>
        <p:nvPicPr>
          <p:cNvPr id="624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2743200"/>
            <a:ext cx="3657600" cy="3354902"/>
          </a:xfrm>
          <a:prstGeom prst="rect">
            <a:avLst/>
          </a:prstGeom>
          <a:noFill/>
          <a:ln>
            <a:noFill/>
          </a:ln>
          <a:effectLst>
            <a:glow rad="101600">
              <a:schemeClr val="accent5">
                <a:satMod val="175000"/>
                <a:alpha val="40000"/>
              </a:schemeClr>
            </a:glow>
            <a:outerShdw dist="35921" dir="2700000" algn="ctr" rotWithShape="0">
              <a:schemeClr val="bg2"/>
            </a:outerShdw>
            <a:softEdge rad="127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11371709"/>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http://www.coachwithjeremy.com/blog/wp-content/uploads/2009/01/calrify-value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90800" y="1371600"/>
            <a:ext cx="4076700" cy="2715084"/>
          </a:xfrm>
          <a:prstGeom prst="roundRect">
            <a:avLst>
              <a:gd name="adj" fmla="val 4033"/>
            </a:avLst>
          </a:prstGeom>
          <a:solidFill>
            <a:srgbClr val="FFFFFF">
              <a:shade val="85000"/>
            </a:srgbClr>
          </a:solidFill>
          <a:ln>
            <a:noFill/>
          </a:ln>
          <a:effectLst>
            <a:reflection blurRad="12700" stA="38000" endPos="28000" dist="5000" dir="5400000" sy="-100000" algn="bl" rotWithShape="0"/>
          </a:effectLst>
        </p:spPr>
      </p:pic>
      <p:sp>
        <p:nvSpPr>
          <p:cNvPr id="436226" name="Rectangle 2"/>
          <p:cNvSpPr>
            <a:spLocks noGrp="1" noChangeArrowheads="1"/>
          </p:cNvSpPr>
          <p:nvPr>
            <p:ph type="ctrTitle"/>
          </p:nvPr>
        </p:nvSpPr>
        <p:spPr>
          <a:xfrm>
            <a:off x="1258888" y="4800600"/>
            <a:ext cx="6480175" cy="736600"/>
          </a:xfrm>
        </p:spPr>
        <p:txBody>
          <a:bodyPr/>
          <a:lstStyle/>
          <a:p>
            <a:pPr>
              <a:lnSpc>
                <a:spcPct val="110000"/>
              </a:lnSpc>
            </a:pPr>
            <a:r>
              <a:rPr lang="en-US" dirty="0"/>
              <a:t>Boxing and Unboxing</a:t>
            </a:r>
            <a:endParaRPr lang="bg-BG" dirty="0"/>
          </a:p>
        </p:txBody>
      </p:sp>
      <p:pic>
        <p:nvPicPr>
          <p:cNvPr id="119810" name="Picture 2" descr="http://www.wired.com/images_blogs/photos/uncategorized/2007/09/11/orangebox.jpg"/>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019800" y="484119"/>
            <a:ext cx="2209800" cy="2125731"/>
          </a:xfrm>
          <a:prstGeom prst="roundRect">
            <a:avLst>
              <a:gd name="adj" fmla="val 6511"/>
            </a:avLst>
          </a:prstGeom>
          <a:noFill/>
        </p:spPr>
      </p:pic>
      <p:pic>
        <p:nvPicPr>
          <p:cNvPr id="5" name="Picture 2" descr="http://dclips.fundraw.com/zobo500dir/cardboard_box_jarno_vasa_.jpg"/>
          <p:cNvPicPr>
            <a:picLocks noChangeAspect="1" noChangeArrowheads="1"/>
          </p:cNvPicPr>
          <p:nvPr/>
        </p:nvPicPr>
        <p:blipFill>
          <a:blip r:embed="rId5" cstate="screen">
            <a:extLst>
              <a:ext uri="{28A0092B-C50C-407E-A947-70E740481C1C}">
                <a14:useLocalDpi xmlns:a14="http://schemas.microsoft.com/office/drawing/2010/main" val="0"/>
              </a:ext>
            </a:extLst>
          </a:blip>
          <a:srcRect/>
          <a:stretch>
            <a:fillRect/>
          </a:stretch>
        </p:blipFill>
        <p:spPr bwMode="auto">
          <a:xfrm>
            <a:off x="685800" y="2819400"/>
            <a:ext cx="2223902" cy="1650134"/>
          </a:xfrm>
          <a:prstGeom prst="roundRect">
            <a:avLst>
              <a:gd name="adj" fmla="val 6511"/>
            </a:avLst>
          </a:prstGeom>
          <a:noFill/>
        </p:spPr>
      </p:pic>
    </p:spTree>
    <p:extLst>
      <p:ext uri="{BB962C8B-B14F-4D97-AF65-F5344CB8AC3E}">
        <p14:creationId xmlns:p14="http://schemas.microsoft.com/office/powerpoint/2010/main" val="849436545"/>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330" name="Rectangle 2"/>
          <p:cNvSpPr>
            <a:spLocks noGrp="1" noChangeArrowheads="1"/>
          </p:cNvSpPr>
          <p:nvPr>
            <p:ph type="title"/>
          </p:nvPr>
        </p:nvSpPr>
        <p:spPr/>
        <p:txBody>
          <a:bodyPr/>
          <a:lstStyle/>
          <a:p>
            <a:r>
              <a:rPr lang="en-US" dirty="0"/>
              <a:t>Boxing and Unboxing</a:t>
            </a:r>
            <a:endParaRPr lang="bg-BG" dirty="0"/>
          </a:p>
        </p:txBody>
      </p:sp>
      <p:sp>
        <p:nvSpPr>
          <p:cNvPr id="483331" name="Rectangle 3"/>
          <p:cNvSpPr>
            <a:spLocks noGrp="1" noChangeArrowheads="1"/>
          </p:cNvSpPr>
          <p:nvPr>
            <p:ph idx="1"/>
          </p:nvPr>
        </p:nvSpPr>
        <p:spPr>
          <a:xfrm>
            <a:off x="228600" y="990600"/>
            <a:ext cx="8686800" cy="5715000"/>
          </a:xfrm>
        </p:spPr>
        <p:txBody>
          <a:bodyPr/>
          <a:lstStyle/>
          <a:p>
            <a:pPr>
              <a:lnSpc>
                <a:spcPct val="100000"/>
              </a:lnSpc>
            </a:pPr>
            <a:r>
              <a:rPr lang="en-US" dirty="0"/>
              <a:t>Value types can be </a:t>
            </a:r>
            <a:r>
              <a:rPr lang="en-US" dirty="0" smtClean="0"/>
              <a:t>stored in </a:t>
            </a:r>
            <a:r>
              <a:rPr lang="en-US" dirty="0"/>
              <a:t>reference types</a:t>
            </a:r>
          </a:p>
          <a:p>
            <a:pPr>
              <a:lnSpc>
                <a:spcPct val="100000"/>
              </a:lnSpc>
            </a:pPr>
            <a:r>
              <a:rPr lang="en-US" dirty="0"/>
              <a:t>If needed CLR boxes and </a:t>
            </a:r>
            <a:r>
              <a:rPr lang="en-US" dirty="0" smtClean="0"/>
              <a:t>unboxes value </a:t>
            </a:r>
            <a:r>
              <a:rPr lang="en-US" dirty="0"/>
              <a:t>types</a:t>
            </a:r>
          </a:p>
          <a:p>
            <a:pPr>
              <a:lnSpc>
                <a:spcPct val="100000"/>
              </a:lnSpc>
            </a:pPr>
            <a:r>
              <a:rPr lang="en-US" dirty="0"/>
              <a:t>Boxing is operation, that converts a value type to a reference one</a:t>
            </a:r>
            <a:endParaRPr lang="bg-BG" dirty="0"/>
          </a:p>
          <a:p>
            <a:pPr>
              <a:lnSpc>
                <a:spcPct val="100000"/>
              </a:lnSpc>
            </a:pPr>
            <a:r>
              <a:rPr lang="en-US" dirty="0"/>
              <a:t>Unboxing is the opposite </a:t>
            </a:r>
            <a:r>
              <a:rPr lang="en-US" dirty="0" smtClean="0"/>
              <a:t>operation</a:t>
            </a:r>
          </a:p>
          <a:p>
            <a:pPr lvl="1">
              <a:lnSpc>
                <a:spcPct val="100000"/>
              </a:lnSpc>
            </a:pPr>
            <a:r>
              <a:rPr lang="en-US" dirty="0" smtClean="0"/>
              <a:t>Converts </a:t>
            </a:r>
            <a:r>
              <a:rPr lang="en-US" dirty="0"/>
              <a:t>boxed value to </a:t>
            </a:r>
            <a:r>
              <a:rPr lang="en-US" dirty="0" smtClean="0"/>
              <a:t>ordinary value </a:t>
            </a:r>
            <a:r>
              <a:rPr lang="en-US" dirty="0"/>
              <a:t>type</a:t>
            </a:r>
            <a:endParaRPr lang="bg-BG"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49</a:t>
            </a:fld>
            <a:endParaRPr lang="en-US" sz="1100" dirty="0"/>
          </a:p>
        </p:txBody>
      </p:sp>
      <p:pic>
        <p:nvPicPr>
          <p:cNvPr id="5" name="Picture 2" descr="http://www.wired.com/images_blogs/photos/uncategorized/2007/09/11/orangebox.jpg"/>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2133600" y="4877175"/>
            <a:ext cx="1717486" cy="1648786"/>
          </a:xfrm>
          <a:prstGeom prst="roundRect">
            <a:avLst>
              <a:gd name="adj" fmla="val 6511"/>
            </a:avLst>
          </a:prstGeom>
          <a:noFill/>
        </p:spPr>
      </p:pic>
      <p:pic>
        <p:nvPicPr>
          <p:cNvPr id="117762" name="Picture 2" descr="http://dclips.fundraw.com/zobo500dir/cardboard_box_jarno_vasa_.jpg"/>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5555069" y="4876801"/>
            <a:ext cx="2223902" cy="1650134"/>
          </a:xfrm>
          <a:prstGeom prst="roundRect">
            <a:avLst>
              <a:gd name="adj" fmla="val 6511"/>
            </a:avLst>
          </a:prstGeom>
          <a:noFill/>
        </p:spPr>
      </p:pic>
      <p:cxnSp>
        <p:nvCxnSpPr>
          <p:cNvPr id="8" name="Straight Arrow Connector 7"/>
          <p:cNvCxnSpPr/>
          <p:nvPr/>
        </p:nvCxnSpPr>
        <p:spPr>
          <a:xfrm>
            <a:off x="4114800" y="5702300"/>
            <a:ext cx="1140574" cy="47"/>
          </a:xfrm>
          <a:prstGeom prst="straightConnector1">
            <a:avLst/>
          </a:prstGeom>
          <a:ln>
            <a:headEnd type="arrow"/>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487456290"/>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What is</a:t>
            </a:r>
            <a:r>
              <a:rPr lang="bg-BG"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rPr>
              <a:t>CTS</a:t>
            </a:r>
            <a:r>
              <a:rPr lang="bg-BG" dirty="0" smtClean="0">
                <a:effectLst>
                  <a:outerShdw blurRad="50800" dist="38100" algn="tr" rotWithShape="0">
                    <a:prstClr val="black">
                      <a:alpha val="40000"/>
                    </a:prstClr>
                  </a:outerShdw>
                </a:effectLst>
              </a:rPr>
              <a:t>?</a:t>
            </a:r>
            <a:endParaRPr lang="en-US" dirty="0"/>
          </a:p>
        </p:txBody>
      </p:sp>
      <p:sp>
        <p:nvSpPr>
          <p:cNvPr id="3" name="Content Placeholder 2"/>
          <p:cNvSpPr>
            <a:spLocks noGrp="1"/>
          </p:cNvSpPr>
          <p:nvPr>
            <p:ph idx="1"/>
          </p:nvPr>
        </p:nvSpPr>
        <p:spPr>
          <a:xfrm>
            <a:off x="228600" y="762000"/>
            <a:ext cx="8686800" cy="6019800"/>
          </a:xfrm>
        </p:spPr>
        <p:txBody>
          <a:bodyPr/>
          <a:lstStyle/>
          <a:p>
            <a:pPr>
              <a:lnSpc>
                <a:spcPct val="95000"/>
              </a:lnSpc>
            </a:pPr>
            <a:r>
              <a:rPr lang="en-US" dirty="0" smtClean="0">
                <a:effectLst>
                  <a:outerShdw blurRad="50800" dist="38100" algn="tr" rotWithShape="0">
                    <a:prstClr val="black">
                      <a:alpha val="40000"/>
                    </a:prstClr>
                  </a:outerShdw>
                </a:effectLst>
              </a:rPr>
              <a:t>.NET Common Type System (CTS)</a:t>
            </a:r>
          </a:p>
          <a:p>
            <a:pPr>
              <a:lnSpc>
                <a:spcPct val="95000"/>
              </a:lnSpc>
            </a:pPr>
            <a:r>
              <a:rPr lang="en-US" dirty="0" smtClean="0">
                <a:effectLst>
                  <a:outerShdw blurRad="50800" dist="38100" algn="tr" rotWithShape="0">
                    <a:prstClr val="black">
                      <a:alpha val="40000"/>
                    </a:prstClr>
                  </a:outerShdw>
                </a:effectLst>
              </a:rPr>
              <a:t>Defines CLR supported</a:t>
            </a:r>
          </a:p>
          <a:p>
            <a:pPr lvl="1">
              <a:lnSpc>
                <a:spcPct val="95000"/>
              </a:lnSpc>
            </a:pPr>
            <a:r>
              <a:rPr lang="en-US" dirty="0" smtClean="0">
                <a:effectLst>
                  <a:outerShdw blurRad="50800" dist="38100" algn="tr" rotWithShape="0">
                    <a:prstClr val="black">
                      <a:alpha val="40000"/>
                    </a:prstClr>
                  </a:outerShdw>
                </a:effectLst>
              </a:rPr>
              <a:t>Data types </a:t>
            </a:r>
          </a:p>
          <a:p>
            <a:pPr lvl="1">
              <a:lnSpc>
                <a:spcPct val="95000"/>
              </a:lnSpc>
            </a:pPr>
            <a:r>
              <a:rPr lang="en-US" dirty="0" smtClean="0">
                <a:effectLst>
                  <a:outerShdw blurRad="50800" dist="38100" algn="tr" rotWithShape="0">
                    <a:prstClr val="black">
                      <a:alpha val="40000"/>
                    </a:prstClr>
                  </a:outerShdw>
                </a:effectLst>
              </a:rPr>
              <a:t>Operations performed on them</a:t>
            </a:r>
          </a:p>
          <a:p>
            <a:pPr>
              <a:lnSpc>
                <a:spcPct val="95000"/>
              </a:lnSpc>
            </a:pPr>
            <a:r>
              <a:rPr lang="en-US" dirty="0" smtClean="0">
                <a:effectLst>
                  <a:outerShdw blurRad="50800" dist="38100" algn="tr" rotWithShape="0">
                    <a:prstClr val="black">
                      <a:alpha val="40000"/>
                    </a:prstClr>
                  </a:outerShdw>
                </a:effectLst>
              </a:rPr>
              <a:t>Extends the compatibility between different .NET languages</a:t>
            </a:r>
            <a:endParaRPr lang="bg-BG" dirty="0" smtClean="0">
              <a:effectLst>
                <a:outerShdw blurRad="50800" dist="38100" algn="tr" rotWithShape="0">
                  <a:prstClr val="black">
                    <a:alpha val="40000"/>
                  </a:prstClr>
                </a:outerShdw>
              </a:effectLst>
            </a:endParaRPr>
          </a:p>
          <a:p>
            <a:pPr>
              <a:lnSpc>
                <a:spcPct val="95000"/>
              </a:lnSpc>
            </a:pPr>
            <a:r>
              <a:rPr lang="en-US" dirty="0" smtClean="0">
                <a:effectLst>
                  <a:outerShdw blurRad="50800" dist="38100" algn="tr" rotWithShape="0">
                    <a:prstClr val="black">
                      <a:alpha val="40000"/>
                    </a:prstClr>
                  </a:outerShdw>
                </a:effectLst>
              </a:rPr>
              <a:t>Supports two types of data</a:t>
            </a:r>
          </a:p>
          <a:p>
            <a:pPr lvl="1">
              <a:lnSpc>
                <a:spcPct val="95000"/>
              </a:lnSpc>
            </a:pPr>
            <a:r>
              <a:rPr lang="en-US" dirty="0" smtClean="0">
                <a:effectLst>
                  <a:outerShdw blurRad="50800" dist="38100" algn="tr" rotWithShape="0">
                    <a:prstClr val="black">
                      <a:alpha val="40000"/>
                    </a:prstClr>
                  </a:outerShdw>
                </a:effectLst>
              </a:rPr>
              <a:t>Value types</a:t>
            </a:r>
          </a:p>
          <a:p>
            <a:pPr lvl="1">
              <a:lnSpc>
                <a:spcPct val="95000"/>
              </a:lnSpc>
            </a:pPr>
            <a:r>
              <a:rPr lang="en-US" dirty="0" smtClean="0">
                <a:effectLst>
                  <a:outerShdw blurRad="50800" dist="38100" algn="tr" rotWithShape="0">
                    <a:prstClr val="black">
                      <a:alpha val="40000"/>
                    </a:prstClr>
                  </a:outerShdw>
                </a:effectLst>
              </a:rPr>
              <a:t>Reference types</a:t>
            </a:r>
            <a:endParaRPr lang="bg-BG" dirty="0" smtClean="0">
              <a:effectLst>
                <a:outerShdw blurRad="50800" dist="38100" algn="tr" rotWithShape="0">
                  <a:prstClr val="black">
                    <a:alpha val="40000"/>
                  </a:prstClr>
                </a:outerShdw>
              </a:effectLst>
            </a:endParaRPr>
          </a:p>
          <a:p>
            <a:pPr>
              <a:lnSpc>
                <a:spcPct val="95000"/>
              </a:lnSpc>
            </a:pPr>
            <a:r>
              <a:rPr lang="en-US" dirty="0" smtClean="0">
                <a:effectLst>
                  <a:outerShdw blurRad="50800" dist="38100" algn="tr" rotWithShape="0">
                    <a:prstClr val="black">
                      <a:alpha val="40000"/>
                    </a:prstClr>
                  </a:outerShdw>
                </a:effectLst>
              </a:rPr>
              <a:t>All data types are inheritors of </a:t>
            </a:r>
            <a:r>
              <a:rPr lang="en-US" sz="2800" dirty="0" smtClean="0">
                <a:solidFill>
                  <a:schemeClr val="accent5">
                    <a:lumMod val="20000"/>
                    <a:lumOff val="80000"/>
                  </a:schemeClr>
                </a:solidFill>
                <a:latin typeface="Consolas" pitchFamily="49" charset="0"/>
                <a:cs typeface="Consolas" pitchFamily="49" charset="0"/>
              </a:rPr>
              <a:t>System.Object</a:t>
            </a:r>
            <a:endParaRPr lang="bg-BG" sz="2800" dirty="0" smtClean="0">
              <a:solidFill>
                <a:schemeClr val="accent5">
                  <a:lumMod val="20000"/>
                  <a:lumOff val="80000"/>
                </a:schemeClr>
              </a:solidFill>
              <a:latin typeface="Consolas" pitchFamily="49" charset="0"/>
              <a:cs typeface="Consolas" pitchFamily="49" charset="0"/>
            </a:endParaRP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5</a:t>
            </a:fld>
            <a:endParaRPr lang="en-US" dirty="0"/>
          </a:p>
        </p:txBody>
      </p:sp>
      <p:pic>
        <p:nvPicPr>
          <p:cNvPr id="5" name="Picture 8" descr="http://images2.wikia.nocookie.net/__cb20120204043720/battlefordreamisland/images/c/c0/Bubble_Icon.png"/>
          <p:cNvPicPr>
            <a:picLocks noChangeAspect="1" noChangeArrowheads="1"/>
          </p:cNvPicPr>
          <p:nvPr/>
        </p:nvPicPr>
        <p:blipFill>
          <a:blip r:embed="rId3" cstate="screen">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6553200" y="1752600"/>
            <a:ext cx="1193382" cy="11430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 name="Picture 8" descr="http://images2.wikia.nocookie.net/__cb20120204043720/battlefordreamisland/images/c/c0/Bubble_Icon.png"/>
          <p:cNvPicPr>
            <a:picLocks noChangeAspect="1" noChangeArrowheads="1"/>
          </p:cNvPicPr>
          <p:nvPr/>
        </p:nvPicPr>
        <p:blipFill>
          <a:blip r:embed="rId4" cstate="screen">
            <a:duotone>
              <a:prstClr val="black"/>
              <a:schemeClr val="accent3">
                <a:tint val="45000"/>
                <a:satMod val="400000"/>
              </a:schemeClr>
            </a:duotone>
            <a:extLst>
              <a:ext uri="{28A0092B-C50C-407E-A947-70E740481C1C}">
                <a14:useLocalDpi xmlns:a14="http://schemas.microsoft.com/office/drawing/2010/main" val="0"/>
              </a:ext>
            </a:extLst>
          </a:blip>
          <a:srcRect/>
          <a:stretch>
            <a:fillRect/>
          </a:stretch>
        </p:blipFill>
        <p:spPr bwMode="auto">
          <a:xfrm>
            <a:off x="7387326" y="1673982"/>
            <a:ext cx="985544" cy="943937"/>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 name="Picture 8" descr="http://images2.wikia.nocookie.net/__cb20120204043720/battlefordreamisland/images/c/c0/Bubble_Icon.png"/>
          <p:cNvPicPr>
            <a:picLocks noChangeAspect="1" noChangeArrowheads="1"/>
          </p:cNvPicPr>
          <p:nvPr/>
        </p:nvPicPr>
        <p:blipFill>
          <a:blip r:embed="rId5" cstate="screen">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7035970" y="1219200"/>
            <a:ext cx="803928" cy="769988"/>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915676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378" name="Rectangle 2"/>
          <p:cNvSpPr>
            <a:spLocks noGrp="1" noChangeArrowheads="1"/>
          </p:cNvSpPr>
          <p:nvPr>
            <p:ph type="title"/>
          </p:nvPr>
        </p:nvSpPr>
        <p:spPr/>
        <p:txBody>
          <a:bodyPr/>
          <a:lstStyle/>
          <a:p>
            <a:r>
              <a:rPr lang="en-US"/>
              <a:t>Boxing</a:t>
            </a:r>
            <a:endParaRPr lang="bg-BG" sz="3200"/>
          </a:p>
        </p:txBody>
      </p:sp>
      <p:sp>
        <p:nvSpPr>
          <p:cNvPr id="485379" name="Rectangle 3"/>
          <p:cNvSpPr>
            <a:spLocks noGrp="1" noChangeArrowheads="1"/>
          </p:cNvSpPr>
          <p:nvPr>
            <p:ph idx="1"/>
          </p:nvPr>
        </p:nvSpPr>
        <p:spPr/>
        <p:txBody>
          <a:bodyPr/>
          <a:lstStyle/>
          <a:p>
            <a:pPr marL="444500" indent="-444500">
              <a:lnSpc>
                <a:spcPct val="86000"/>
              </a:lnSpc>
              <a:spcBef>
                <a:spcPct val="30000"/>
              </a:spcBef>
              <a:buFont typeface="Wingdings" pitchFamily="2" charset="2"/>
              <a:buAutoNum type="arabicPeriod"/>
              <a:tabLst>
                <a:tab pos="3714750" algn="l"/>
              </a:tabLst>
            </a:pPr>
            <a:r>
              <a:rPr lang="en-US" dirty="0"/>
              <a:t>Allocates dynamic memory for the creation of the object</a:t>
            </a:r>
          </a:p>
          <a:p>
            <a:pPr marL="444500" indent="-444500">
              <a:lnSpc>
                <a:spcPct val="86000"/>
              </a:lnSpc>
              <a:spcBef>
                <a:spcPct val="30000"/>
              </a:spcBef>
              <a:buFont typeface="Wingdings" pitchFamily="2" charset="2"/>
              <a:buAutoNum type="arabicPeriod"/>
              <a:tabLst>
                <a:tab pos="3714750" algn="l"/>
              </a:tabLst>
            </a:pPr>
            <a:r>
              <a:rPr lang="en-US" dirty="0"/>
              <a:t>Copies the contents of the variable from the stack to the allocated </a:t>
            </a:r>
            <a:r>
              <a:rPr lang="en-US" dirty="0" smtClean="0"/>
              <a:t>dynamic </a:t>
            </a:r>
            <a:r>
              <a:rPr lang="en-US" dirty="0"/>
              <a:t>memory</a:t>
            </a:r>
            <a:endParaRPr lang="bg-BG" dirty="0"/>
          </a:p>
          <a:p>
            <a:pPr marL="444500" indent="-444500">
              <a:lnSpc>
                <a:spcPct val="86000"/>
              </a:lnSpc>
              <a:spcBef>
                <a:spcPct val="30000"/>
              </a:spcBef>
              <a:buFont typeface="Wingdings" pitchFamily="2" charset="2"/>
              <a:buAutoNum type="arabicPeriod"/>
              <a:tabLst>
                <a:tab pos="3714750" algn="l"/>
              </a:tabLst>
            </a:pPr>
            <a:r>
              <a:rPr lang="en-US" dirty="0"/>
              <a:t>Returns a reference to the created object in the dynamic memory</a:t>
            </a:r>
            <a:endParaRPr lang="bg-BG" dirty="0"/>
          </a:p>
          <a:p>
            <a:pPr marL="444500" indent="-444500">
              <a:lnSpc>
                <a:spcPct val="86000"/>
              </a:lnSpc>
              <a:spcBef>
                <a:spcPct val="30000"/>
              </a:spcBef>
              <a:buFont typeface="Wingdings" pitchFamily="2" charset="2"/>
              <a:buAutoNum type="arabicPeriod"/>
              <a:tabLst>
                <a:tab pos="3714750" algn="l"/>
              </a:tabLst>
            </a:pPr>
            <a:r>
              <a:rPr lang="en-US" dirty="0"/>
              <a:t>The original type is memorized</a:t>
            </a:r>
            <a:endParaRPr lang="bg-BG" dirty="0"/>
          </a:p>
          <a:p>
            <a:pPr marL="444500" indent="-444500">
              <a:lnSpc>
                <a:spcPct val="86000"/>
              </a:lnSpc>
              <a:spcBef>
                <a:spcPct val="30000"/>
              </a:spcBef>
              <a:buFont typeface="Wingdings" pitchFamily="2" charset="2"/>
              <a:buAutoNum type="arabicPeriod"/>
              <a:tabLst>
                <a:tab pos="3714750" algn="l"/>
              </a:tabLst>
            </a:pPr>
            <a:r>
              <a:rPr lang="en-US" dirty="0"/>
              <a:t>The dynamic memory contains information, that the object reference holds boxed object</a:t>
            </a:r>
            <a:endParaRPr lang="bg-BG"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50</a:t>
            </a:fld>
            <a:endParaRPr lang="en-US" sz="1100" dirty="0"/>
          </a:p>
        </p:txBody>
      </p:sp>
      <p:pic>
        <p:nvPicPr>
          <p:cNvPr id="5" name="Picture 2" descr="http://www.wired.com/images_blogs/photos/uncategorized/2007/09/11/orangebox.jpg"/>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7696200" y="3810001"/>
            <a:ext cx="990600" cy="950976"/>
          </a:xfrm>
          <a:prstGeom prst="roundRect">
            <a:avLst>
              <a:gd name="adj" fmla="val 6511"/>
            </a:avLst>
          </a:prstGeom>
          <a:noFill/>
        </p:spPr>
      </p:pic>
    </p:spTree>
    <p:extLst>
      <p:ext uri="{BB962C8B-B14F-4D97-AF65-F5344CB8AC3E}">
        <p14:creationId xmlns:p14="http://schemas.microsoft.com/office/powerpoint/2010/main" val="2989092441"/>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7426" name="Rectangle 2"/>
          <p:cNvSpPr>
            <a:spLocks noGrp="1" noChangeArrowheads="1"/>
          </p:cNvSpPr>
          <p:nvPr>
            <p:ph type="title"/>
          </p:nvPr>
        </p:nvSpPr>
        <p:spPr/>
        <p:txBody>
          <a:bodyPr/>
          <a:lstStyle/>
          <a:p>
            <a:r>
              <a:rPr lang="en-US" dirty="0"/>
              <a:t>U</a:t>
            </a:r>
            <a:r>
              <a:rPr lang="en-US" noProof="1"/>
              <a:t>nboxing</a:t>
            </a:r>
            <a:endParaRPr lang="bg-BG" dirty="0"/>
          </a:p>
        </p:txBody>
      </p:sp>
      <p:sp>
        <p:nvSpPr>
          <p:cNvPr id="487427" name="Rectangle 3"/>
          <p:cNvSpPr>
            <a:spLocks noGrp="1" noChangeArrowheads="1"/>
          </p:cNvSpPr>
          <p:nvPr>
            <p:ph idx="1"/>
          </p:nvPr>
        </p:nvSpPr>
        <p:spPr>
          <a:xfrm>
            <a:off x="228600" y="1066800"/>
            <a:ext cx="6705600" cy="5638800"/>
          </a:xfrm>
        </p:spPr>
        <p:txBody>
          <a:bodyPr/>
          <a:lstStyle/>
          <a:p>
            <a:pPr marL="539750" indent="-539750">
              <a:lnSpc>
                <a:spcPct val="100000"/>
              </a:lnSpc>
              <a:buFont typeface="Wingdings" pitchFamily="2" charset="2"/>
              <a:buAutoNum type="arabicPeriod"/>
            </a:pPr>
            <a:r>
              <a:rPr lang="en-US" dirty="0"/>
              <a:t>If the reference is</a:t>
            </a:r>
            <a:r>
              <a:rPr lang="bg-BG" dirty="0"/>
              <a:t> </a:t>
            </a:r>
            <a:r>
              <a:rPr lang="en-US" dirty="0">
                <a:solidFill>
                  <a:schemeClr val="accent5">
                    <a:lumMod val="20000"/>
                    <a:lumOff val="80000"/>
                  </a:schemeClr>
                </a:solidFill>
                <a:latin typeface="Consolas" pitchFamily="49" charset="0"/>
              </a:rPr>
              <a:t>null</a:t>
            </a:r>
            <a:r>
              <a:rPr lang="bg-BG" dirty="0"/>
              <a:t> </a:t>
            </a:r>
            <a:r>
              <a:rPr lang="en-US" dirty="0" smtClean="0"/>
              <a:t>a </a:t>
            </a:r>
            <a:r>
              <a:rPr lang="en-US" noProof="1" smtClean="0">
                <a:solidFill>
                  <a:schemeClr val="accent5">
                    <a:lumMod val="20000"/>
                    <a:lumOff val="80000"/>
                  </a:schemeClr>
                </a:solidFill>
                <a:latin typeface="Consolas" pitchFamily="49" charset="0"/>
              </a:rPr>
              <a:t>NullReferenceException</a:t>
            </a:r>
            <a:r>
              <a:rPr lang="en-US" dirty="0" smtClean="0"/>
              <a:t> is thrown</a:t>
            </a:r>
            <a:r>
              <a:rPr lang="bg-BG" dirty="0" smtClean="0"/>
              <a:t> </a:t>
            </a:r>
            <a:endParaRPr lang="en-US" dirty="0"/>
          </a:p>
          <a:p>
            <a:pPr marL="539750" indent="-539750">
              <a:lnSpc>
                <a:spcPct val="100000"/>
              </a:lnSpc>
              <a:buFont typeface="Wingdings" pitchFamily="2" charset="2"/>
              <a:buAutoNum type="arabicPeriod"/>
            </a:pPr>
            <a:r>
              <a:rPr lang="en-US" dirty="0"/>
              <a:t>If the reference does not </a:t>
            </a:r>
            <a:r>
              <a:rPr lang="en-US" dirty="0" smtClean="0"/>
              <a:t>point to </a:t>
            </a:r>
            <a:r>
              <a:rPr lang="en-US" dirty="0"/>
              <a:t>a valid boxed value </a:t>
            </a:r>
            <a:r>
              <a:rPr lang="en-US" dirty="0" smtClean="0"/>
              <a:t>an </a:t>
            </a:r>
            <a:r>
              <a:rPr lang="en-US" noProof="1" smtClean="0">
                <a:solidFill>
                  <a:schemeClr val="accent5">
                    <a:lumMod val="20000"/>
                    <a:lumOff val="80000"/>
                  </a:schemeClr>
                </a:solidFill>
                <a:latin typeface="Consolas" pitchFamily="49" charset="0"/>
              </a:rPr>
              <a:t>InvalidCastException</a:t>
            </a:r>
            <a:r>
              <a:rPr lang="en-US" dirty="0" smtClean="0"/>
              <a:t> is thrown</a:t>
            </a:r>
            <a:endParaRPr lang="en-US" noProof="1">
              <a:latin typeface="Courier New" pitchFamily="49" charset="0"/>
            </a:endParaRPr>
          </a:p>
          <a:p>
            <a:pPr marL="539750" indent="-539750">
              <a:lnSpc>
                <a:spcPct val="100000"/>
              </a:lnSpc>
              <a:buFont typeface="Wingdings" pitchFamily="2" charset="2"/>
              <a:buAutoNum type="arabicPeriod"/>
            </a:pPr>
            <a:r>
              <a:rPr lang="en-US" dirty="0"/>
              <a:t>The value is pulled from the </a:t>
            </a:r>
            <a:r>
              <a:rPr lang="en-US" dirty="0" smtClean="0"/>
              <a:t>heap and </a:t>
            </a:r>
            <a:r>
              <a:rPr lang="en-US" dirty="0"/>
              <a:t>is stored into the </a:t>
            </a:r>
            <a:r>
              <a:rPr lang="en-US" dirty="0" smtClean="0"/>
              <a:t>stack</a:t>
            </a:r>
            <a:endParaRPr lang="en-US"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51</a:t>
            </a:fld>
            <a:endParaRPr lang="en-US" sz="1100" dirty="0"/>
          </a:p>
        </p:txBody>
      </p:sp>
      <p:pic>
        <p:nvPicPr>
          <p:cNvPr id="38914" name="Picture 2" descr="http://www.vineyardsoft.com/images/management-excepti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10400" y="1496746"/>
            <a:ext cx="1647722" cy="2237054"/>
          </a:xfrm>
          <a:prstGeom prst="roundRect">
            <a:avLst>
              <a:gd name="adj" fmla="val 4944"/>
            </a:avLst>
          </a:prstGeom>
          <a:solidFill>
            <a:srgbClr val="FFFFFF">
              <a:shade val="85000"/>
            </a:srgbClr>
          </a:solidFill>
          <a:ln>
            <a:noFill/>
          </a:ln>
          <a:effectLst>
            <a:reflection blurRad="12700" stA="38000" endPos="28000" dist="5000" dir="5400000" sy="-100000" algn="bl" rotWithShape="0"/>
          </a:effectLst>
        </p:spPr>
      </p:pic>
      <p:pic>
        <p:nvPicPr>
          <p:cNvPr id="6" name="Picture 2" descr="http://dclips.fundraw.com/zobo500dir/cardboard_box_jarno_vasa_.jpg"/>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7010400" y="4953001"/>
            <a:ext cx="1643125" cy="1219199"/>
          </a:xfrm>
          <a:prstGeom prst="roundRect">
            <a:avLst>
              <a:gd name="adj" fmla="val 6511"/>
            </a:avLst>
          </a:prstGeom>
          <a:noFill/>
        </p:spPr>
      </p:pic>
    </p:spTree>
    <p:extLst>
      <p:ext uri="{BB962C8B-B14F-4D97-AF65-F5344CB8AC3E}">
        <p14:creationId xmlns:p14="http://schemas.microsoft.com/office/powerpoint/2010/main" val="3528361454"/>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306" name="Rectangle 2"/>
          <p:cNvSpPr>
            <a:spLocks noGrp="1" noChangeArrowheads="1"/>
          </p:cNvSpPr>
          <p:nvPr>
            <p:ph type="title"/>
          </p:nvPr>
        </p:nvSpPr>
        <p:spPr/>
        <p:txBody>
          <a:bodyPr/>
          <a:lstStyle/>
          <a:p>
            <a:r>
              <a:rPr lang="en-US" dirty="0"/>
              <a:t>Boxing Value Types</a:t>
            </a:r>
            <a:endParaRPr lang="bg-BG" dirty="0"/>
          </a:p>
        </p:txBody>
      </p:sp>
      <p:sp>
        <p:nvSpPr>
          <p:cNvPr id="21"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52</a:t>
            </a:fld>
            <a:endParaRPr lang="en-US" sz="1100" dirty="0"/>
          </a:p>
        </p:txBody>
      </p:sp>
      <p:sp>
        <p:nvSpPr>
          <p:cNvPr id="482308" name="Cloud"/>
          <p:cNvSpPr>
            <a:spLocks noChangeAspect="1" noEditPoints="1" noChangeArrowheads="1"/>
          </p:cNvSpPr>
          <p:nvPr/>
        </p:nvSpPr>
        <p:spPr bwMode="auto">
          <a:xfrm flipH="1">
            <a:off x="479425" y="1692275"/>
            <a:ext cx="2840038" cy="4830763"/>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gradFill rotWithShape="0">
            <a:gsLst>
              <a:gs pos="0">
                <a:schemeClr val="bg1"/>
              </a:gs>
              <a:gs pos="100000">
                <a:schemeClr val="accent5">
                  <a:lumMod val="50000"/>
                </a:schemeClr>
              </a:gs>
            </a:gsLst>
            <a:lin ang="5400000" scaled="1"/>
          </a:gradFill>
          <a:ln w="19050" algn="ctr">
            <a:solidFill>
              <a:schemeClr val="accent5">
                <a:lumMod val="20000"/>
                <a:lumOff val="80000"/>
              </a:schemeClr>
            </a:solidFill>
            <a:miter lim="800000"/>
            <a:headEnd/>
            <a:tailEnd/>
          </a:ln>
          <a:effectLst/>
        </p:spPr>
        <p:txBody>
          <a:bodyPr wrap="none" anchor="ctr"/>
          <a:lstStyle/>
          <a:p>
            <a:pPr eaLnBrk="1" hangingPunct="1">
              <a:lnSpc>
                <a:spcPct val="100000"/>
              </a:lnSpc>
              <a:spcBef>
                <a:spcPct val="0"/>
              </a:spcBef>
              <a:buClrTx/>
            </a:pPr>
            <a:endParaRPr kumimoji="0" lang="bg-BG" noProof="1">
              <a:solidFill>
                <a:srgbClr val="8181FF"/>
              </a:solidFill>
              <a:effectLst>
                <a:outerShdw blurRad="38100" dist="38100" dir="2700000" algn="tl">
                  <a:srgbClr val="000000"/>
                </a:outerShdw>
              </a:effectLst>
            </a:endParaRPr>
          </a:p>
        </p:txBody>
      </p:sp>
      <p:sp>
        <p:nvSpPr>
          <p:cNvPr id="482309" name="Text Box 5"/>
          <p:cNvSpPr txBox="1">
            <a:spLocks noChangeArrowheads="1"/>
          </p:cNvSpPr>
          <p:nvPr/>
        </p:nvSpPr>
        <p:spPr bwMode="auto">
          <a:xfrm>
            <a:off x="1143000" y="2209800"/>
            <a:ext cx="1728358" cy="1815882"/>
          </a:xfrm>
          <a:prstGeom prst="rect">
            <a:avLst/>
          </a:prstGeom>
          <a:noFill/>
          <a:ln w="9525" algn="ctr">
            <a:noFill/>
            <a:miter lim="800000"/>
            <a:headEnd/>
            <a:tailEnd/>
          </a:ln>
          <a:effectLst/>
        </p:spPr>
        <p:txBody>
          <a:bodyPr wrap="none">
            <a:spAutoFit/>
          </a:bodyPr>
          <a:lstStyle/>
          <a:p>
            <a:pPr eaLnBrk="1" hangingPunct="1">
              <a:lnSpc>
                <a:spcPct val="100000"/>
              </a:lnSpc>
              <a:spcBef>
                <a:spcPct val="0"/>
              </a:spcBef>
              <a:buClrTx/>
            </a:pPr>
            <a:r>
              <a:rPr kumimoji="0" lang="en-US" sz="3200" b="1" noProof="1">
                <a:effectLst>
                  <a:outerShdw blurRad="38100" dist="38100" dir="2700000" algn="tl">
                    <a:srgbClr val="000000">
                      <a:alpha val="43137"/>
                    </a:srgbClr>
                  </a:outerShdw>
                </a:effectLst>
                <a:latin typeface="Consolas" pitchFamily="49" charset="0"/>
              </a:rPr>
              <a:t>i=5</a:t>
            </a:r>
          </a:p>
          <a:p>
            <a:pPr eaLnBrk="1" hangingPunct="1">
              <a:lnSpc>
                <a:spcPct val="120000"/>
              </a:lnSpc>
              <a:spcBef>
                <a:spcPct val="0"/>
              </a:spcBef>
              <a:buClrTx/>
            </a:pPr>
            <a:r>
              <a:rPr kumimoji="0" lang="en-US" b="1" i="1" noProof="1">
                <a:effectLst>
                  <a:outerShdw blurRad="38100" dist="38100" dir="2700000" algn="tl">
                    <a:srgbClr val="000000">
                      <a:alpha val="43137"/>
                    </a:srgbClr>
                  </a:outerShdw>
                </a:effectLst>
              </a:rPr>
              <a:t>(value-type</a:t>
            </a:r>
          </a:p>
          <a:p>
            <a:pPr eaLnBrk="1" hangingPunct="1">
              <a:lnSpc>
                <a:spcPct val="100000"/>
              </a:lnSpc>
              <a:spcBef>
                <a:spcPct val="0"/>
              </a:spcBef>
              <a:buClrTx/>
            </a:pPr>
            <a:r>
              <a:rPr kumimoji="0" lang="en-US" b="1" i="1" noProof="1">
                <a:effectLst>
                  <a:outerShdw blurRad="38100" dist="38100" dir="2700000" algn="tl">
                    <a:srgbClr val="000000">
                      <a:alpha val="43137"/>
                    </a:srgbClr>
                  </a:outerShdw>
                </a:effectLst>
              </a:rPr>
              <a:t>variable in</a:t>
            </a:r>
          </a:p>
          <a:p>
            <a:pPr eaLnBrk="1" hangingPunct="1">
              <a:lnSpc>
                <a:spcPct val="100000"/>
              </a:lnSpc>
              <a:spcBef>
                <a:spcPct val="0"/>
              </a:spcBef>
              <a:buClrTx/>
            </a:pPr>
            <a:r>
              <a:rPr kumimoji="0" lang="en-US" b="1" i="1" noProof="1">
                <a:effectLst>
                  <a:outerShdw blurRad="38100" dist="38100" dir="2700000" algn="tl">
                    <a:srgbClr val="000000">
                      <a:alpha val="43137"/>
                    </a:srgbClr>
                  </a:outerShdw>
                </a:effectLst>
              </a:rPr>
              <a:t>the stack)</a:t>
            </a:r>
          </a:p>
        </p:txBody>
      </p:sp>
      <p:sp>
        <p:nvSpPr>
          <p:cNvPr id="482310" name="Cloud"/>
          <p:cNvSpPr>
            <a:spLocks noChangeAspect="1" noEditPoints="1" noChangeArrowheads="1"/>
          </p:cNvSpPr>
          <p:nvPr/>
        </p:nvSpPr>
        <p:spPr bwMode="auto">
          <a:xfrm flipH="1">
            <a:off x="6102350" y="1693863"/>
            <a:ext cx="2590800" cy="4830762"/>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gradFill rotWithShape="0">
            <a:gsLst>
              <a:gs pos="0">
                <a:schemeClr val="bg1"/>
              </a:gs>
              <a:gs pos="100000">
                <a:schemeClr val="accent5">
                  <a:lumMod val="50000"/>
                </a:schemeClr>
              </a:gs>
            </a:gsLst>
            <a:lin ang="5400000" scaled="1"/>
          </a:gradFill>
          <a:ln w="19050">
            <a:solidFill>
              <a:schemeClr val="accent5">
                <a:lumMod val="20000"/>
                <a:lumOff val="80000"/>
              </a:schemeClr>
            </a:solidFill>
            <a:miter lim="800000"/>
            <a:headEnd/>
            <a:tailEnd/>
          </a:ln>
          <a:effectLst/>
        </p:spPr>
        <p:txBody>
          <a:bodyPr wrap="none" anchor="ctr"/>
          <a:lstStyle/>
          <a:p>
            <a:pPr eaLnBrk="1" hangingPunct="1">
              <a:lnSpc>
                <a:spcPct val="100000"/>
              </a:lnSpc>
              <a:spcBef>
                <a:spcPct val="0"/>
              </a:spcBef>
              <a:buClrTx/>
            </a:pPr>
            <a:endParaRPr kumimoji="0" lang="bg-BG" noProof="1">
              <a:solidFill>
                <a:srgbClr val="8181FF"/>
              </a:solidFill>
              <a:effectLst>
                <a:outerShdw blurRad="38100" dist="38100" dir="2700000" algn="tl">
                  <a:srgbClr val="000000"/>
                </a:outerShdw>
              </a:effectLst>
            </a:endParaRPr>
          </a:p>
        </p:txBody>
      </p:sp>
      <p:sp>
        <p:nvSpPr>
          <p:cNvPr id="482311" name="Line 7"/>
          <p:cNvSpPr>
            <a:spLocks noChangeShapeType="1"/>
          </p:cNvSpPr>
          <p:nvPr/>
        </p:nvSpPr>
        <p:spPr bwMode="auto">
          <a:xfrm flipV="1">
            <a:off x="3127375" y="2840038"/>
            <a:ext cx="2967038" cy="0"/>
          </a:xfrm>
          <a:prstGeom prst="line">
            <a:avLst/>
          </a:prstGeom>
          <a:noFill/>
          <a:ln w="38100">
            <a:solidFill>
              <a:schemeClr val="accent5">
                <a:lumMod val="20000"/>
                <a:lumOff val="80000"/>
              </a:schemeClr>
            </a:solidFill>
            <a:round/>
            <a:headEnd/>
            <a:tailEnd type="stealth" w="lg" len="lg"/>
          </a:ln>
          <a:effectLst/>
        </p:spPr>
        <p:txBody>
          <a:bodyPr wrap="none" anchor="ctr"/>
          <a:lstStyle/>
          <a:p>
            <a:endParaRPr lang="bg-BG"/>
          </a:p>
        </p:txBody>
      </p:sp>
      <p:sp>
        <p:nvSpPr>
          <p:cNvPr id="482312" name="Text Box 8"/>
          <p:cNvSpPr txBox="1">
            <a:spLocks noChangeArrowheads="1"/>
          </p:cNvSpPr>
          <p:nvPr/>
        </p:nvSpPr>
        <p:spPr bwMode="auto">
          <a:xfrm>
            <a:off x="3209925" y="2286000"/>
            <a:ext cx="2747868" cy="461665"/>
          </a:xfrm>
          <a:prstGeom prst="rect">
            <a:avLst/>
          </a:prstGeom>
          <a:noFill/>
          <a:ln w="9525" algn="ctr">
            <a:noFill/>
            <a:miter lim="800000"/>
            <a:headEnd/>
            <a:tailEnd/>
          </a:ln>
          <a:effectLst/>
        </p:spPr>
        <p:txBody>
          <a:bodyPr wrap="none">
            <a:spAutoFit/>
          </a:bodyPr>
          <a:lstStyle/>
          <a:p>
            <a:r>
              <a:rPr lang="en-US" sz="2400" b="1" noProof="1" smtClean="0">
                <a:solidFill>
                  <a:schemeClr val="accent5">
                    <a:lumMod val="20000"/>
                    <a:lumOff val="80000"/>
                  </a:schemeClr>
                </a:solidFill>
                <a:effectLst>
                  <a:outerShdw blurRad="38100" dist="38100" dir="2700000" algn="tl">
                    <a:srgbClr val="000000">
                      <a:alpha val="43137"/>
                    </a:srgbClr>
                  </a:outerShdw>
                </a:effectLst>
                <a:latin typeface="Consolas" pitchFamily="49" charset="0"/>
              </a:rPr>
              <a:t>object</a:t>
            </a:r>
            <a:r>
              <a:rPr lang="en-US" sz="2400" b="1" noProof="1">
                <a:solidFill>
                  <a:schemeClr val="accent5">
                    <a:lumMod val="20000"/>
                    <a:lumOff val="80000"/>
                  </a:schemeClr>
                </a:solidFill>
                <a:effectLst>
                  <a:outerShdw blurRad="38100" dist="38100" dir="2700000" algn="tl">
                    <a:srgbClr val="000000">
                      <a:alpha val="43137"/>
                    </a:srgbClr>
                  </a:outerShdw>
                </a:effectLst>
                <a:latin typeface="Consolas" pitchFamily="49" charset="0"/>
              </a:rPr>
              <a:t> </a:t>
            </a:r>
            <a:r>
              <a:rPr lang="en-US" sz="2400" b="1" noProof="1" smtClean="0">
                <a:solidFill>
                  <a:schemeClr val="accent5">
                    <a:lumMod val="20000"/>
                    <a:lumOff val="80000"/>
                  </a:schemeClr>
                </a:solidFill>
                <a:effectLst>
                  <a:outerShdw blurRad="38100" dist="38100" dir="2700000" algn="tl">
                    <a:srgbClr val="000000">
                      <a:alpha val="43137"/>
                    </a:srgbClr>
                  </a:outerShdw>
                </a:effectLst>
                <a:latin typeface="Consolas" pitchFamily="49" charset="0"/>
              </a:rPr>
              <a:t>obj</a:t>
            </a:r>
            <a:r>
              <a:rPr lang="en-US" sz="2400" b="1" noProof="1">
                <a:solidFill>
                  <a:schemeClr val="accent5">
                    <a:lumMod val="20000"/>
                    <a:lumOff val="80000"/>
                  </a:schemeClr>
                </a:solidFill>
                <a:effectLst>
                  <a:outerShdw blurRad="38100" dist="38100" dir="2700000" algn="tl">
                    <a:srgbClr val="000000">
                      <a:alpha val="43137"/>
                    </a:srgbClr>
                  </a:outerShdw>
                </a:effectLst>
                <a:latin typeface="Consolas" pitchFamily="49" charset="0"/>
              </a:rPr>
              <a:t> = i</a:t>
            </a:r>
            <a:r>
              <a:rPr lang="en-US" sz="2400" b="1" noProof="1" smtClean="0">
                <a:solidFill>
                  <a:schemeClr val="accent5">
                    <a:lumMod val="20000"/>
                    <a:lumOff val="80000"/>
                  </a:schemeClr>
                </a:solidFill>
                <a:effectLst>
                  <a:outerShdw blurRad="38100" dist="38100" dir="2700000" algn="tl">
                    <a:srgbClr val="000000">
                      <a:alpha val="43137"/>
                    </a:srgbClr>
                  </a:outerShdw>
                </a:effectLst>
                <a:latin typeface="Consolas" pitchFamily="49" charset="0"/>
              </a:rPr>
              <a:t>;</a:t>
            </a:r>
          </a:p>
        </p:txBody>
      </p:sp>
      <p:sp>
        <p:nvSpPr>
          <p:cNvPr id="482313" name="Text Box 9"/>
          <p:cNvSpPr txBox="1">
            <a:spLocks noChangeArrowheads="1"/>
          </p:cNvSpPr>
          <p:nvPr/>
        </p:nvSpPr>
        <p:spPr bwMode="auto">
          <a:xfrm>
            <a:off x="6965950" y="2581275"/>
            <a:ext cx="565150" cy="604838"/>
          </a:xfrm>
          <a:prstGeom prst="rect">
            <a:avLst/>
          </a:prstGeom>
          <a:noFill/>
          <a:ln w="31750" algn="ctr">
            <a:solidFill>
              <a:schemeClr val="accent5">
                <a:lumMod val="20000"/>
                <a:lumOff val="80000"/>
              </a:schemeClr>
            </a:solidFill>
            <a:miter lim="800000"/>
            <a:headEnd/>
            <a:tailEnd/>
          </a:ln>
          <a:effectLst/>
        </p:spPr>
        <p:txBody>
          <a:bodyPr>
            <a:spAutoFit/>
          </a:bodyPr>
          <a:lstStyle/>
          <a:p>
            <a:pPr algn="ctr" eaLnBrk="1" hangingPunct="1">
              <a:lnSpc>
                <a:spcPct val="100000"/>
              </a:lnSpc>
              <a:spcBef>
                <a:spcPct val="0"/>
              </a:spcBef>
              <a:buClrTx/>
            </a:pPr>
            <a:r>
              <a:rPr kumimoji="0" lang="bg-BG" sz="3200" b="1" noProof="1">
                <a:effectLst>
                  <a:outerShdw blurRad="38100" dist="38100" dir="2700000" algn="tl">
                    <a:srgbClr val="000000">
                      <a:alpha val="43137"/>
                    </a:srgbClr>
                  </a:outerShdw>
                </a:effectLst>
                <a:latin typeface="Consolas" pitchFamily="49" charset="0"/>
              </a:rPr>
              <a:t>5</a:t>
            </a:r>
          </a:p>
        </p:txBody>
      </p:sp>
      <p:sp>
        <p:nvSpPr>
          <p:cNvPr id="482314" name="Text Box 10"/>
          <p:cNvSpPr txBox="1">
            <a:spLocks noChangeArrowheads="1"/>
          </p:cNvSpPr>
          <p:nvPr/>
        </p:nvSpPr>
        <p:spPr bwMode="auto">
          <a:xfrm>
            <a:off x="3811588" y="2889250"/>
            <a:ext cx="1544012" cy="461665"/>
          </a:xfrm>
          <a:prstGeom prst="rect">
            <a:avLst/>
          </a:prstGeom>
          <a:noFill/>
          <a:ln w="9525" algn="ctr">
            <a:noFill/>
            <a:miter lim="800000"/>
            <a:headEnd/>
            <a:tailEnd/>
          </a:ln>
          <a:effectLst/>
        </p:spPr>
        <p:txBody>
          <a:bodyPr wrap="none">
            <a:spAutoFit/>
          </a:bodyPr>
          <a:lstStyle/>
          <a:p>
            <a:r>
              <a:rPr lang="en-US" sz="2400" b="1" noProof="1" smtClean="0">
                <a:solidFill>
                  <a:schemeClr val="accent5">
                    <a:lumMod val="20000"/>
                    <a:lumOff val="80000"/>
                  </a:schemeClr>
                </a:solidFill>
                <a:effectLst>
                  <a:outerShdw blurRad="38100" dist="38100" dir="2700000" algn="tl">
                    <a:srgbClr val="000000">
                      <a:alpha val="43137"/>
                    </a:srgbClr>
                  </a:outerShdw>
                </a:effectLst>
                <a:latin typeface="Consolas" pitchFamily="49" charset="0"/>
              </a:rPr>
              <a:t>(boxing)</a:t>
            </a:r>
            <a:endParaRPr lang="en-US" sz="2400" b="1" noProof="1">
              <a:solidFill>
                <a:schemeClr val="accent5">
                  <a:lumMod val="20000"/>
                  <a:lumOff val="80000"/>
                </a:schemeClr>
              </a:solidFill>
              <a:effectLst>
                <a:outerShdw blurRad="38100" dist="38100" dir="2700000" algn="tl">
                  <a:srgbClr val="000000">
                    <a:alpha val="43137"/>
                  </a:srgbClr>
                </a:outerShdw>
              </a:effectLst>
              <a:latin typeface="Consolas" pitchFamily="49" charset="0"/>
            </a:endParaRPr>
          </a:p>
        </p:txBody>
      </p:sp>
      <p:sp>
        <p:nvSpPr>
          <p:cNvPr id="482315" name="Text Box 11"/>
          <p:cNvSpPr txBox="1">
            <a:spLocks noChangeArrowheads="1"/>
          </p:cNvSpPr>
          <p:nvPr/>
        </p:nvSpPr>
        <p:spPr bwMode="auto">
          <a:xfrm>
            <a:off x="6831013" y="2062163"/>
            <a:ext cx="776175" cy="523220"/>
          </a:xfrm>
          <a:prstGeom prst="rect">
            <a:avLst/>
          </a:prstGeom>
          <a:noFill/>
          <a:ln w="9525" algn="ctr">
            <a:noFill/>
            <a:miter lim="800000"/>
            <a:headEnd/>
            <a:tailEnd/>
          </a:ln>
          <a:effectLst/>
        </p:spPr>
        <p:txBody>
          <a:bodyPr wrap="none">
            <a:spAutoFit/>
          </a:bodyPr>
          <a:lstStyle/>
          <a:p>
            <a:pPr eaLnBrk="1" hangingPunct="1">
              <a:lnSpc>
                <a:spcPct val="100000"/>
              </a:lnSpc>
              <a:spcBef>
                <a:spcPct val="0"/>
              </a:spcBef>
              <a:buClrTx/>
            </a:pPr>
            <a:r>
              <a:rPr kumimoji="0" lang="en-US" sz="2800" b="1" noProof="1">
                <a:effectLst>
                  <a:outerShdw blurRad="38100" dist="38100" dir="2700000" algn="tl">
                    <a:srgbClr val="000000">
                      <a:alpha val="43137"/>
                    </a:srgbClr>
                  </a:outerShdw>
                </a:effectLst>
                <a:latin typeface="Consolas" pitchFamily="49" charset="0"/>
              </a:rPr>
              <a:t>obj</a:t>
            </a:r>
          </a:p>
        </p:txBody>
      </p:sp>
      <p:sp>
        <p:nvSpPr>
          <p:cNvPr id="482316" name="Text Box 12"/>
          <p:cNvSpPr txBox="1">
            <a:spLocks noChangeArrowheads="1"/>
          </p:cNvSpPr>
          <p:nvPr/>
        </p:nvSpPr>
        <p:spPr bwMode="auto">
          <a:xfrm>
            <a:off x="6494463" y="3270250"/>
            <a:ext cx="1885581" cy="1631216"/>
          </a:xfrm>
          <a:prstGeom prst="rect">
            <a:avLst/>
          </a:prstGeom>
          <a:noFill/>
          <a:ln w="9525" algn="ctr">
            <a:noFill/>
            <a:miter lim="800000"/>
            <a:headEnd/>
            <a:tailEnd/>
          </a:ln>
          <a:effectLst/>
        </p:spPr>
        <p:txBody>
          <a:bodyPr wrap="none">
            <a:spAutoFit/>
          </a:bodyPr>
          <a:lstStyle/>
          <a:p>
            <a:pPr eaLnBrk="1" hangingPunct="1">
              <a:lnSpc>
                <a:spcPct val="100000"/>
              </a:lnSpc>
              <a:spcBef>
                <a:spcPct val="0"/>
              </a:spcBef>
              <a:buClrTx/>
            </a:pPr>
            <a:r>
              <a:rPr kumimoji="0" lang="en-US" b="1" noProof="1">
                <a:effectLst>
                  <a:outerShdw blurRad="38100" dist="38100" dir="2700000" algn="tl">
                    <a:srgbClr val="000000">
                      <a:alpha val="43137"/>
                    </a:srgbClr>
                  </a:outerShdw>
                </a:effectLst>
              </a:rPr>
              <a:t>(boxed</a:t>
            </a:r>
          </a:p>
          <a:p>
            <a:pPr eaLnBrk="1" hangingPunct="1">
              <a:lnSpc>
                <a:spcPct val="100000"/>
              </a:lnSpc>
              <a:spcBef>
                <a:spcPct val="0"/>
              </a:spcBef>
              <a:buClrTx/>
            </a:pPr>
            <a:r>
              <a:rPr kumimoji="0" lang="en-US" b="1" noProof="1">
                <a:effectLst>
                  <a:outerShdw blurRad="38100" dist="38100" dir="2700000" algn="tl">
                    <a:srgbClr val="000000">
                      <a:alpha val="43137"/>
                    </a:srgbClr>
                  </a:outerShdw>
                </a:effectLst>
              </a:rPr>
              <a:t>value-type</a:t>
            </a:r>
          </a:p>
          <a:p>
            <a:pPr eaLnBrk="1" hangingPunct="1">
              <a:lnSpc>
                <a:spcPct val="100000"/>
              </a:lnSpc>
              <a:spcBef>
                <a:spcPct val="0"/>
              </a:spcBef>
              <a:buClrTx/>
            </a:pPr>
            <a:r>
              <a:rPr kumimoji="0" lang="en-US" b="1" noProof="1">
                <a:effectLst>
                  <a:outerShdw blurRad="38100" dist="38100" dir="2700000" algn="tl">
                    <a:srgbClr val="000000">
                      <a:alpha val="43137"/>
                    </a:srgbClr>
                  </a:outerShdw>
                </a:effectLst>
              </a:rPr>
              <a:t>variable</a:t>
            </a:r>
          </a:p>
          <a:p>
            <a:pPr eaLnBrk="1" hangingPunct="1">
              <a:lnSpc>
                <a:spcPct val="100000"/>
              </a:lnSpc>
              <a:spcBef>
                <a:spcPct val="0"/>
              </a:spcBef>
              <a:buClrTx/>
            </a:pPr>
            <a:r>
              <a:rPr kumimoji="0" lang="en-US" b="1" noProof="1">
                <a:effectLst>
                  <a:outerShdw blurRad="38100" dist="38100" dir="2700000" algn="tl">
                    <a:srgbClr val="000000">
                      <a:alpha val="43137"/>
                    </a:srgbClr>
                  </a:outerShdw>
                </a:effectLst>
              </a:rPr>
              <a:t> in the heap)</a:t>
            </a:r>
          </a:p>
        </p:txBody>
      </p:sp>
      <p:sp>
        <p:nvSpPr>
          <p:cNvPr id="482317" name="Freeform 13"/>
          <p:cNvSpPr>
            <a:spLocks/>
          </p:cNvSpPr>
          <p:nvPr/>
        </p:nvSpPr>
        <p:spPr bwMode="auto">
          <a:xfrm>
            <a:off x="6445250" y="2847975"/>
            <a:ext cx="1771650" cy="2217738"/>
          </a:xfrm>
          <a:custGeom>
            <a:avLst/>
            <a:gdLst/>
            <a:ahLst/>
            <a:cxnLst>
              <a:cxn ang="0">
                <a:pos x="770" y="0"/>
              </a:cxn>
              <a:cxn ang="0">
                <a:pos x="1157" y="0"/>
              </a:cxn>
              <a:cxn ang="0">
                <a:pos x="1150" y="1397"/>
              </a:cxn>
              <a:cxn ang="0">
                <a:pos x="750" y="1397"/>
              </a:cxn>
              <a:cxn ang="0">
                <a:pos x="0" y="1397"/>
              </a:cxn>
            </a:cxnLst>
            <a:rect l="0" t="0" r="r" b="b"/>
            <a:pathLst>
              <a:path w="1157" h="1397">
                <a:moveTo>
                  <a:pt x="770" y="0"/>
                </a:moveTo>
                <a:lnTo>
                  <a:pt x="1157" y="0"/>
                </a:lnTo>
                <a:lnTo>
                  <a:pt x="1150" y="1397"/>
                </a:lnTo>
                <a:lnTo>
                  <a:pt x="750" y="1397"/>
                </a:lnTo>
                <a:lnTo>
                  <a:pt x="0" y="1397"/>
                </a:lnTo>
              </a:path>
            </a:pathLst>
          </a:custGeom>
          <a:noFill/>
          <a:ln w="38100" cap="flat" cmpd="sng">
            <a:solidFill>
              <a:schemeClr val="accent5">
                <a:lumMod val="20000"/>
                <a:lumOff val="80000"/>
              </a:schemeClr>
            </a:solidFill>
            <a:prstDash val="solid"/>
            <a:round/>
            <a:headEnd type="none" w="med" len="med"/>
            <a:tailEnd type="none" w="lg" len="lg"/>
          </a:ln>
          <a:effectLst/>
        </p:spPr>
        <p:txBody>
          <a:bodyPr wrap="none" anchor="ctr"/>
          <a:lstStyle/>
          <a:p>
            <a:endParaRPr lang="bg-BG"/>
          </a:p>
        </p:txBody>
      </p:sp>
      <p:sp>
        <p:nvSpPr>
          <p:cNvPr id="482318" name="Freeform 14"/>
          <p:cNvSpPr>
            <a:spLocks/>
          </p:cNvSpPr>
          <p:nvPr/>
        </p:nvSpPr>
        <p:spPr bwMode="auto">
          <a:xfrm>
            <a:off x="3333750" y="5065713"/>
            <a:ext cx="3109913" cy="1587"/>
          </a:xfrm>
          <a:custGeom>
            <a:avLst/>
            <a:gdLst/>
            <a:ahLst/>
            <a:cxnLst>
              <a:cxn ang="0">
                <a:pos x="1959" y="0"/>
              </a:cxn>
              <a:cxn ang="0">
                <a:pos x="0" y="0"/>
              </a:cxn>
            </a:cxnLst>
            <a:rect l="0" t="0" r="r" b="b"/>
            <a:pathLst>
              <a:path w="1959" h="1">
                <a:moveTo>
                  <a:pt x="1959" y="0"/>
                </a:moveTo>
                <a:lnTo>
                  <a:pt x="0" y="0"/>
                </a:lnTo>
              </a:path>
            </a:pathLst>
          </a:custGeom>
          <a:noFill/>
          <a:ln w="38100" cap="flat" cmpd="sng">
            <a:solidFill>
              <a:schemeClr val="accent5">
                <a:lumMod val="20000"/>
                <a:lumOff val="80000"/>
              </a:schemeClr>
            </a:solidFill>
            <a:prstDash val="solid"/>
            <a:round/>
            <a:headEnd type="none" w="med" len="med"/>
            <a:tailEnd type="stealth" w="lg" len="lg"/>
          </a:ln>
          <a:effectLst/>
        </p:spPr>
        <p:txBody>
          <a:bodyPr wrap="none" anchor="ctr"/>
          <a:lstStyle/>
          <a:p>
            <a:endParaRPr lang="bg-BG"/>
          </a:p>
        </p:txBody>
      </p:sp>
      <p:sp>
        <p:nvSpPr>
          <p:cNvPr id="482319" name="Text Box 15"/>
          <p:cNvSpPr txBox="1">
            <a:spLocks noChangeArrowheads="1"/>
          </p:cNvSpPr>
          <p:nvPr/>
        </p:nvSpPr>
        <p:spPr bwMode="auto">
          <a:xfrm>
            <a:off x="3990975" y="5118100"/>
            <a:ext cx="1883849" cy="461665"/>
          </a:xfrm>
          <a:prstGeom prst="rect">
            <a:avLst/>
          </a:prstGeom>
          <a:noFill/>
          <a:ln w="9525" algn="ctr">
            <a:noFill/>
            <a:miter lim="800000"/>
            <a:headEnd/>
            <a:tailEnd/>
          </a:ln>
          <a:effectLst/>
        </p:spPr>
        <p:txBody>
          <a:bodyPr wrap="none">
            <a:spAutoFit/>
          </a:bodyPr>
          <a:lstStyle/>
          <a:p>
            <a:r>
              <a:rPr lang="en-US" sz="2400" b="1" noProof="1" smtClean="0">
                <a:solidFill>
                  <a:schemeClr val="accent5">
                    <a:lumMod val="20000"/>
                    <a:lumOff val="80000"/>
                  </a:schemeClr>
                </a:solidFill>
                <a:effectLst>
                  <a:outerShdw blurRad="38100" dist="38100" dir="2700000" algn="tl">
                    <a:srgbClr val="000000">
                      <a:alpha val="43137"/>
                    </a:srgbClr>
                  </a:outerShdw>
                </a:effectLst>
                <a:latin typeface="Consolas" pitchFamily="49" charset="0"/>
              </a:rPr>
              <a:t>(unboxing)</a:t>
            </a:r>
            <a:endParaRPr lang="en-US" sz="2400" b="1" noProof="1">
              <a:solidFill>
                <a:schemeClr val="accent5">
                  <a:lumMod val="20000"/>
                  <a:lumOff val="80000"/>
                </a:schemeClr>
              </a:solidFill>
              <a:effectLst>
                <a:outerShdw blurRad="38100" dist="38100" dir="2700000" algn="tl">
                  <a:srgbClr val="000000">
                    <a:alpha val="43137"/>
                  </a:srgbClr>
                </a:outerShdw>
              </a:effectLst>
              <a:latin typeface="Consolas" pitchFamily="49" charset="0"/>
            </a:endParaRPr>
          </a:p>
        </p:txBody>
      </p:sp>
      <p:sp>
        <p:nvSpPr>
          <p:cNvPr id="482320" name="Text Box 16"/>
          <p:cNvSpPr txBox="1">
            <a:spLocks noChangeArrowheads="1"/>
          </p:cNvSpPr>
          <p:nvPr/>
        </p:nvSpPr>
        <p:spPr bwMode="auto">
          <a:xfrm>
            <a:off x="3559175" y="4538663"/>
            <a:ext cx="2791149" cy="461665"/>
          </a:xfrm>
          <a:prstGeom prst="rect">
            <a:avLst/>
          </a:prstGeom>
          <a:noFill/>
          <a:ln w="9525" algn="ctr">
            <a:noFill/>
            <a:miter lim="800000"/>
            <a:headEnd/>
            <a:tailEnd/>
          </a:ln>
          <a:effectLst/>
        </p:spPr>
        <p:txBody>
          <a:bodyPr wrap="none">
            <a:spAutoFit/>
          </a:bodyPr>
          <a:lstStyle/>
          <a:p>
            <a:r>
              <a:rPr lang="en-US" sz="2400" b="1" noProof="1">
                <a:solidFill>
                  <a:schemeClr val="accent5">
                    <a:lumMod val="20000"/>
                    <a:lumOff val="80000"/>
                  </a:schemeClr>
                </a:solidFill>
                <a:effectLst>
                  <a:outerShdw blurRad="38100" dist="38100" dir="2700000" algn="tl">
                    <a:srgbClr val="000000">
                      <a:alpha val="43137"/>
                    </a:srgbClr>
                  </a:outerShdw>
                </a:effectLst>
                <a:latin typeface="Consolas" pitchFamily="49" charset="0"/>
              </a:rPr>
              <a:t>i2 = (</a:t>
            </a:r>
            <a:r>
              <a:rPr lang="en-US" sz="2400" b="1" noProof="1" smtClean="0">
                <a:solidFill>
                  <a:schemeClr val="accent5">
                    <a:lumMod val="20000"/>
                    <a:lumOff val="80000"/>
                  </a:schemeClr>
                </a:solidFill>
                <a:effectLst>
                  <a:outerShdw blurRad="38100" dist="38100" dir="2700000" algn="tl">
                    <a:srgbClr val="000000">
                      <a:alpha val="43137"/>
                    </a:srgbClr>
                  </a:outerShdw>
                </a:effectLst>
                <a:latin typeface="Consolas" pitchFamily="49" charset="0"/>
              </a:rPr>
              <a:t>int</a:t>
            </a:r>
            <a:r>
              <a:rPr lang="en-US" sz="2400" b="1" noProof="1">
                <a:solidFill>
                  <a:schemeClr val="accent5">
                    <a:lumMod val="20000"/>
                    <a:lumOff val="80000"/>
                  </a:schemeClr>
                </a:solidFill>
                <a:effectLst>
                  <a:outerShdw blurRad="38100" dist="38100" dir="2700000" algn="tl">
                    <a:srgbClr val="000000">
                      <a:alpha val="43137"/>
                    </a:srgbClr>
                  </a:outerShdw>
                </a:effectLst>
                <a:latin typeface="Consolas" pitchFamily="49" charset="0"/>
              </a:rPr>
              <a:t>) obj;</a:t>
            </a:r>
          </a:p>
        </p:txBody>
      </p:sp>
      <p:sp>
        <p:nvSpPr>
          <p:cNvPr id="482321" name="Text Box 17"/>
          <p:cNvSpPr txBox="1">
            <a:spLocks noChangeArrowheads="1"/>
          </p:cNvSpPr>
          <p:nvPr/>
        </p:nvSpPr>
        <p:spPr bwMode="auto">
          <a:xfrm>
            <a:off x="1214438" y="3821112"/>
            <a:ext cx="1755737" cy="1815882"/>
          </a:xfrm>
          <a:prstGeom prst="rect">
            <a:avLst/>
          </a:prstGeom>
          <a:noFill/>
          <a:ln w="9525" algn="ctr">
            <a:noFill/>
            <a:miter lim="800000"/>
            <a:headEnd/>
            <a:tailEnd/>
          </a:ln>
          <a:effectLst/>
        </p:spPr>
        <p:txBody>
          <a:bodyPr wrap="none">
            <a:spAutoFit/>
          </a:bodyPr>
          <a:lstStyle/>
          <a:p>
            <a:pPr eaLnBrk="1" hangingPunct="1">
              <a:lnSpc>
                <a:spcPct val="100000"/>
              </a:lnSpc>
              <a:spcBef>
                <a:spcPct val="0"/>
              </a:spcBef>
              <a:buClrTx/>
            </a:pPr>
            <a:r>
              <a:rPr kumimoji="0" lang="en-US" sz="3200" b="1" noProof="1">
                <a:effectLst>
                  <a:outerShdw blurRad="38100" dist="38100" dir="2700000" algn="tl">
                    <a:srgbClr val="000000">
                      <a:alpha val="43137"/>
                    </a:srgbClr>
                  </a:outerShdw>
                </a:effectLst>
                <a:latin typeface="Consolas" pitchFamily="49" charset="0"/>
              </a:rPr>
              <a:t>i2=5</a:t>
            </a:r>
          </a:p>
          <a:p>
            <a:pPr eaLnBrk="1" hangingPunct="1">
              <a:lnSpc>
                <a:spcPct val="120000"/>
              </a:lnSpc>
              <a:spcBef>
                <a:spcPct val="0"/>
              </a:spcBef>
              <a:buClrTx/>
            </a:pPr>
            <a:r>
              <a:rPr kumimoji="0" lang="en-US" b="1" noProof="1">
                <a:effectLst>
                  <a:outerShdw blurRad="38100" dist="38100" dir="2700000" algn="tl">
                    <a:srgbClr val="000000">
                      <a:alpha val="43137"/>
                    </a:srgbClr>
                  </a:outerShdw>
                </a:effectLst>
              </a:rPr>
              <a:t>(value-type</a:t>
            </a:r>
          </a:p>
          <a:p>
            <a:pPr eaLnBrk="1" hangingPunct="1">
              <a:lnSpc>
                <a:spcPct val="100000"/>
              </a:lnSpc>
              <a:spcBef>
                <a:spcPct val="0"/>
              </a:spcBef>
              <a:buClrTx/>
            </a:pPr>
            <a:r>
              <a:rPr kumimoji="0" lang="en-US" b="1" noProof="1">
                <a:effectLst>
                  <a:outerShdw blurRad="38100" dist="38100" dir="2700000" algn="tl">
                    <a:srgbClr val="000000">
                      <a:alpha val="43137"/>
                    </a:srgbClr>
                  </a:outerShdw>
                </a:effectLst>
              </a:rPr>
              <a:t>variable in</a:t>
            </a:r>
          </a:p>
          <a:p>
            <a:pPr eaLnBrk="1" hangingPunct="1">
              <a:lnSpc>
                <a:spcPct val="100000"/>
              </a:lnSpc>
              <a:spcBef>
                <a:spcPct val="0"/>
              </a:spcBef>
              <a:buClrTx/>
            </a:pPr>
            <a:r>
              <a:rPr kumimoji="0" lang="en-US" b="1" noProof="1">
                <a:effectLst>
                  <a:outerShdw blurRad="38100" dist="38100" dir="2700000" algn="tl">
                    <a:srgbClr val="000000">
                      <a:alpha val="43137"/>
                    </a:srgbClr>
                  </a:outerShdw>
                </a:effectLst>
              </a:rPr>
              <a:t>the stack)</a:t>
            </a:r>
          </a:p>
        </p:txBody>
      </p:sp>
      <p:sp>
        <p:nvSpPr>
          <p:cNvPr id="482322" name="Text Box 18"/>
          <p:cNvSpPr txBox="1">
            <a:spLocks noChangeArrowheads="1"/>
          </p:cNvSpPr>
          <p:nvPr/>
        </p:nvSpPr>
        <p:spPr bwMode="auto">
          <a:xfrm>
            <a:off x="1219200" y="1038225"/>
            <a:ext cx="1056700" cy="523220"/>
          </a:xfrm>
          <a:prstGeom prst="rect">
            <a:avLst/>
          </a:prstGeom>
          <a:noFill/>
          <a:ln w="9525" algn="ctr">
            <a:noFill/>
            <a:miter lim="800000"/>
            <a:headEnd/>
            <a:tailEnd/>
          </a:ln>
          <a:effectLst/>
        </p:spPr>
        <p:txBody>
          <a:bodyPr wrap="none">
            <a:spAutoFit/>
          </a:bodyPr>
          <a:lstStyle/>
          <a:p>
            <a:pPr eaLnBrk="1" hangingPunct="1">
              <a:lnSpc>
                <a:spcPct val="100000"/>
              </a:lnSpc>
              <a:spcBef>
                <a:spcPct val="0"/>
              </a:spcBef>
              <a:buClrTx/>
            </a:pPr>
            <a:r>
              <a:rPr kumimoji="0" lang="en-US" sz="2800" b="1" dirty="0" smtClean="0">
                <a:effectLst>
                  <a:outerShdw blurRad="38100" dist="38100" dir="2700000" algn="tl">
                    <a:srgbClr val="000000">
                      <a:alpha val="43137"/>
                    </a:srgbClr>
                  </a:outerShdw>
                </a:effectLst>
              </a:rPr>
              <a:t>Stack</a:t>
            </a:r>
            <a:endParaRPr kumimoji="0" lang="bg-BG" sz="2800" b="1" dirty="0">
              <a:effectLst>
                <a:outerShdw blurRad="38100" dist="38100" dir="2700000" algn="tl">
                  <a:srgbClr val="000000">
                    <a:alpha val="43137"/>
                  </a:srgbClr>
                </a:outerShdw>
              </a:effectLst>
            </a:endParaRPr>
          </a:p>
        </p:txBody>
      </p:sp>
      <p:sp>
        <p:nvSpPr>
          <p:cNvPr id="482323" name="Text Box 19"/>
          <p:cNvSpPr txBox="1">
            <a:spLocks noChangeArrowheads="1"/>
          </p:cNvSpPr>
          <p:nvPr/>
        </p:nvSpPr>
        <p:spPr bwMode="auto">
          <a:xfrm>
            <a:off x="6771805" y="1038225"/>
            <a:ext cx="1000595" cy="523220"/>
          </a:xfrm>
          <a:prstGeom prst="rect">
            <a:avLst/>
          </a:prstGeom>
          <a:noFill/>
          <a:ln w="9525" algn="ctr">
            <a:noFill/>
            <a:miter lim="800000"/>
            <a:headEnd/>
            <a:tailEnd/>
          </a:ln>
          <a:effectLst/>
        </p:spPr>
        <p:txBody>
          <a:bodyPr wrap="none">
            <a:spAutoFit/>
          </a:bodyPr>
          <a:lstStyle/>
          <a:p>
            <a:pPr eaLnBrk="1" hangingPunct="1">
              <a:lnSpc>
                <a:spcPct val="100000"/>
              </a:lnSpc>
              <a:spcBef>
                <a:spcPct val="0"/>
              </a:spcBef>
              <a:buClrTx/>
            </a:pPr>
            <a:r>
              <a:rPr kumimoji="0" lang="en-US" sz="2800" b="1" smtClean="0">
                <a:effectLst>
                  <a:outerShdw blurRad="38100" dist="38100" dir="2700000" algn="tl">
                    <a:srgbClr val="000000">
                      <a:alpha val="43137"/>
                    </a:srgbClr>
                  </a:outerShdw>
                </a:effectLst>
              </a:rPr>
              <a:t>Heap</a:t>
            </a:r>
            <a:endParaRPr kumimoji="0" lang="bg-BG" sz="2800" b="1" dirty="0">
              <a:effectLst>
                <a:outerShdw blurRad="38100" dist="38100" dir="2700000" algn="tl">
                  <a:srgbClr val="000000">
                    <a:alpha val="43137"/>
                  </a:srgbClr>
                </a:outerShdw>
              </a:effectLst>
            </a:endParaRPr>
          </a:p>
        </p:txBody>
      </p:sp>
      <p:sp>
        <p:nvSpPr>
          <p:cNvPr id="482324" name="Text Box 20"/>
          <p:cNvSpPr txBox="1">
            <a:spLocks noChangeArrowheads="1"/>
          </p:cNvSpPr>
          <p:nvPr/>
        </p:nvSpPr>
        <p:spPr bwMode="auto">
          <a:xfrm>
            <a:off x="3740150" y="1811338"/>
            <a:ext cx="1544012" cy="461665"/>
          </a:xfrm>
          <a:prstGeom prst="rect">
            <a:avLst/>
          </a:prstGeom>
          <a:noFill/>
          <a:ln w="9525" algn="ctr">
            <a:noFill/>
            <a:miter lim="800000"/>
            <a:headEnd/>
            <a:tailEnd/>
          </a:ln>
          <a:effectLst/>
        </p:spPr>
        <p:txBody>
          <a:bodyPr wrap="none">
            <a:spAutoFit/>
          </a:bodyPr>
          <a:lstStyle/>
          <a:p>
            <a:pPr eaLnBrk="1" hangingPunct="1">
              <a:lnSpc>
                <a:spcPct val="100000"/>
              </a:lnSpc>
              <a:spcBef>
                <a:spcPct val="0"/>
              </a:spcBef>
              <a:buClrTx/>
            </a:pPr>
            <a:r>
              <a:rPr kumimoji="0" lang="en-US" sz="2400" b="1" noProof="1" smtClean="0">
                <a:solidFill>
                  <a:schemeClr val="accent5">
                    <a:lumMod val="20000"/>
                    <a:lumOff val="80000"/>
                  </a:schemeClr>
                </a:solidFill>
                <a:effectLst>
                  <a:outerShdw blurRad="38100" dist="38100" dir="2700000" algn="tl">
                    <a:srgbClr val="000000">
                      <a:alpha val="43137"/>
                    </a:srgbClr>
                  </a:outerShdw>
                </a:effectLst>
                <a:latin typeface="Consolas" pitchFamily="49" charset="0"/>
              </a:rPr>
              <a:t>int </a:t>
            </a:r>
            <a:r>
              <a:rPr kumimoji="0" lang="en-US" sz="2400" b="1" noProof="1">
                <a:solidFill>
                  <a:schemeClr val="accent5">
                    <a:lumMod val="20000"/>
                    <a:lumOff val="80000"/>
                  </a:schemeClr>
                </a:solidFill>
                <a:effectLst>
                  <a:outerShdw blurRad="38100" dist="38100" dir="2700000" algn="tl">
                    <a:srgbClr val="000000">
                      <a:alpha val="43137"/>
                    </a:srgbClr>
                  </a:outerShdw>
                </a:effectLst>
                <a:latin typeface="Consolas" pitchFamily="49" charset="0"/>
              </a:rPr>
              <a:t>i=5;</a:t>
            </a:r>
          </a:p>
        </p:txBody>
      </p:sp>
      <p:sp>
        <p:nvSpPr>
          <p:cNvPr id="482325" name="Text Box 21"/>
          <p:cNvSpPr txBox="1">
            <a:spLocks noChangeArrowheads="1"/>
          </p:cNvSpPr>
          <p:nvPr/>
        </p:nvSpPr>
        <p:spPr bwMode="auto">
          <a:xfrm>
            <a:off x="3940175" y="3698875"/>
            <a:ext cx="1374094" cy="461665"/>
          </a:xfrm>
          <a:prstGeom prst="rect">
            <a:avLst/>
          </a:prstGeom>
          <a:noFill/>
          <a:ln w="9525" algn="ctr">
            <a:noFill/>
            <a:miter lim="800000"/>
            <a:headEnd/>
            <a:tailEnd/>
          </a:ln>
          <a:effectLst/>
        </p:spPr>
        <p:txBody>
          <a:bodyPr wrap="none">
            <a:spAutoFit/>
          </a:bodyPr>
          <a:lstStyle/>
          <a:p>
            <a:r>
              <a:rPr lang="en-US" sz="2400" b="1" noProof="1" smtClean="0">
                <a:solidFill>
                  <a:schemeClr val="accent5">
                    <a:lumMod val="20000"/>
                    <a:lumOff val="80000"/>
                  </a:schemeClr>
                </a:solidFill>
                <a:effectLst>
                  <a:outerShdw blurRad="38100" dist="38100" dir="2700000" algn="tl">
                    <a:srgbClr val="000000">
                      <a:alpha val="43137"/>
                    </a:srgbClr>
                  </a:outerShdw>
                </a:effectLst>
                <a:latin typeface="Consolas" pitchFamily="49" charset="0"/>
              </a:rPr>
              <a:t>int</a:t>
            </a:r>
            <a:r>
              <a:rPr lang="en-US" sz="2400" b="1" noProof="1">
                <a:solidFill>
                  <a:schemeClr val="accent5">
                    <a:lumMod val="20000"/>
                    <a:lumOff val="80000"/>
                  </a:schemeClr>
                </a:solidFill>
                <a:effectLst>
                  <a:outerShdw blurRad="38100" dist="38100" dir="2700000" algn="tl">
                    <a:srgbClr val="000000">
                      <a:alpha val="43137"/>
                    </a:srgbClr>
                  </a:outerShdw>
                </a:effectLst>
                <a:latin typeface="Consolas" pitchFamily="49" charset="0"/>
              </a:rPr>
              <a:t> i2;</a:t>
            </a:r>
          </a:p>
        </p:txBody>
      </p:sp>
    </p:spTree>
    <p:extLst>
      <p:ext uri="{BB962C8B-B14F-4D97-AF65-F5344CB8AC3E}">
        <p14:creationId xmlns:p14="http://schemas.microsoft.com/office/powerpoint/2010/main" val="1030916953"/>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234" name="Rectangle 2"/>
          <p:cNvSpPr>
            <a:spLocks noGrp="1" noChangeArrowheads="1"/>
          </p:cNvSpPr>
          <p:nvPr>
            <p:ph type="title"/>
          </p:nvPr>
        </p:nvSpPr>
        <p:spPr/>
        <p:txBody>
          <a:bodyPr/>
          <a:lstStyle/>
          <a:p>
            <a:r>
              <a:rPr lang="en-US" sz="3600" dirty="0"/>
              <a:t>Boxing and Unboxing </a:t>
            </a:r>
            <a:r>
              <a:rPr lang="en-US" sz="3600" dirty="0" smtClean="0"/>
              <a:t>– Example</a:t>
            </a:r>
            <a:r>
              <a:rPr lang="ru-RU" sz="3600" dirty="0" smtClean="0"/>
              <a:t> </a:t>
            </a:r>
            <a:endParaRPr lang="bg-BG" sz="3600" dirty="0"/>
          </a:p>
        </p:txBody>
      </p:sp>
      <p:sp>
        <p:nvSpPr>
          <p:cNvPr id="6"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53</a:t>
            </a:fld>
            <a:endParaRPr lang="en-US" sz="1100" dirty="0"/>
          </a:p>
        </p:txBody>
      </p:sp>
      <p:sp>
        <p:nvSpPr>
          <p:cNvPr id="479235" name="Rectangle 3"/>
          <p:cNvSpPr>
            <a:spLocks noChangeArrowheads="1"/>
          </p:cNvSpPr>
          <p:nvPr/>
        </p:nvSpPr>
        <p:spPr bwMode="auto">
          <a:xfrm>
            <a:off x="468313" y="1066800"/>
            <a:ext cx="8208962" cy="5324535"/>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using System;</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class TestBoxingUnboxing</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static void Main() </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int value1 = 1;</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object obj = value1; // boxing performed</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value1 = 12345; // only stack value is changed</a:t>
            </a:r>
          </a:p>
          <a:p>
            <a:pPr eaLnBrk="0" hangingPunct="0">
              <a:lnSpc>
                <a:spcPct val="100000"/>
              </a:lnSpc>
              <a:spcBef>
                <a:spcPts val="0"/>
              </a:spcBef>
              <a:buClr>
                <a:schemeClr val="accent5">
                  <a:lumMod val="40000"/>
                  <a:lumOff val="60000"/>
                </a:schemeClr>
              </a:buClr>
              <a:buSzPct val="70000"/>
            </a:pP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int value2 = (int)obj;  // unboxing performed</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Console.WriteLine(value2); // prints 1</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long value3 = (long) (int) obj; // unboxing</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long value4 = (long) obj; // InvalidCastException</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0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Tree>
    <p:extLst>
      <p:ext uri="{BB962C8B-B14F-4D97-AF65-F5344CB8AC3E}">
        <p14:creationId xmlns:p14="http://schemas.microsoft.com/office/powerpoint/2010/main" val="1256564509"/>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descr="http://desktop.freewallpaper4.me/view/original/3113/abstract-spirit.jpg"/>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2621280" y="3733800"/>
            <a:ext cx="3855720" cy="2409825"/>
          </a:xfrm>
          <a:prstGeom prst="rect">
            <a:avLst/>
          </a:prstGeom>
          <a:ln>
            <a:noFill/>
          </a:ln>
          <a:effectLst>
            <a:softEdge rad="112500"/>
          </a:effectLst>
        </p:spPr>
      </p:pic>
      <p:sp>
        <p:nvSpPr>
          <p:cNvPr id="531458" name="Rectangle 2"/>
          <p:cNvSpPr>
            <a:spLocks noGrp="1" noChangeArrowheads="1"/>
          </p:cNvSpPr>
          <p:nvPr>
            <p:ph type="ctrTitle"/>
          </p:nvPr>
        </p:nvSpPr>
        <p:spPr>
          <a:xfrm>
            <a:off x="457200" y="990600"/>
            <a:ext cx="8229600" cy="1905000"/>
          </a:xfrm>
        </p:spPr>
        <p:txBody>
          <a:bodyPr/>
          <a:lstStyle/>
          <a:p>
            <a:pPr>
              <a:lnSpc>
                <a:spcPct val="110000"/>
              </a:lnSpc>
            </a:pPr>
            <a:r>
              <a:rPr lang="en-US" dirty="0"/>
              <a:t>Boxing and Unboxing Primitive Types</a:t>
            </a:r>
            <a:endParaRPr lang="en-US" noProof="1"/>
          </a:p>
        </p:txBody>
      </p:sp>
      <p:sp>
        <p:nvSpPr>
          <p:cNvPr id="4" name="Subtitle 3"/>
          <p:cNvSpPr>
            <a:spLocks noGrp="1"/>
          </p:cNvSpPr>
          <p:nvPr>
            <p:ph type="subTitle" idx="1"/>
          </p:nvPr>
        </p:nvSpPr>
        <p:spPr>
          <a:xfrm>
            <a:off x="457200" y="2971799"/>
            <a:ext cx="8229600" cy="569120"/>
          </a:xfrm>
        </p:spPr>
        <p:txBody>
          <a:bodyPr/>
          <a:lstStyle/>
          <a:p>
            <a:r>
              <a:rPr smtClean="0"/>
              <a:t>Live Demo</a:t>
            </a:r>
            <a:endParaRPr lang="bg-BG" dirty="0"/>
          </a:p>
        </p:txBody>
      </p:sp>
    </p:spTree>
    <p:extLst>
      <p:ext uri="{BB962C8B-B14F-4D97-AF65-F5344CB8AC3E}">
        <p14:creationId xmlns:p14="http://schemas.microsoft.com/office/powerpoint/2010/main" val="2524293597"/>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450" name="Rectangle 2"/>
          <p:cNvSpPr>
            <a:spLocks noGrp="1" noChangeArrowheads="1"/>
          </p:cNvSpPr>
          <p:nvPr>
            <p:ph type="title"/>
          </p:nvPr>
        </p:nvSpPr>
        <p:spPr/>
        <p:txBody>
          <a:bodyPr/>
          <a:lstStyle/>
          <a:p>
            <a:r>
              <a:rPr lang="en-US" sz="3600" dirty="0"/>
              <a:t>Boxing and Unboxing </a:t>
            </a:r>
            <a:r>
              <a:rPr lang="en-US" sz="3600" dirty="0" smtClean="0"/>
              <a:t>– Example </a:t>
            </a:r>
            <a:endParaRPr lang="en-US" sz="3600"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55</a:t>
            </a:fld>
            <a:endParaRPr lang="en-US" sz="1100" dirty="0"/>
          </a:p>
        </p:txBody>
      </p:sp>
      <p:sp>
        <p:nvSpPr>
          <p:cNvPr id="488451" name="Rectangle 3"/>
          <p:cNvSpPr>
            <a:spLocks noChangeArrowheads="1"/>
          </p:cNvSpPr>
          <p:nvPr/>
        </p:nvSpPr>
        <p:spPr bwMode="auto">
          <a:xfrm>
            <a:off x="633413" y="1076265"/>
            <a:ext cx="7900988" cy="5324535"/>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interface IMovable</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void Move(int x, int y)</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100000"/>
              </a:lnSpc>
              <a:spcBef>
                <a:spcPts val="600"/>
              </a:spcBef>
              <a:buClr>
                <a:schemeClr val="accent5">
                  <a:lumMod val="40000"/>
                  <a:lumOff val="60000"/>
                </a:schemeClr>
              </a:buClr>
              <a:buSzPct val="70000"/>
            </a:pPr>
            <a:r>
              <a:rPr lang="en-US" sz="22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Very bad practice! Structures should</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contain no logic, but only data!</a:t>
            </a:r>
          </a:p>
          <a:p>
            <a:pPr eaLnBrk="0" hangingPunct="0">
              <a:lnSpc>
                <a:spcPct val="100000"/>
              </a:lnSpc>
              <a:spcBef>
                <a:spcPts val="60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struct Point : IMovable</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public int x, y;</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public void Move(int x, int y)</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this.x += x;</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this.y += y;</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lnSpc>
                <a:spcPct val="100000"/>
              </a:lnSpc>
              <a:spcBef>
                <a:spcPts val="0"/>
              </a:spcBef>
              <a:buClr>
                <a:schemeClr val="accent5">
                  <a:lumMod val="40000"/>
                  <a:lumOff val="60000"/>
                </a:schemeClr>
              </a:buClr>
              <a:buSzPct val="70000"/>
            </a:pPr>
            <a:r>
              <a:rPr lang="en-US" sz="22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Tree>
    <p:extLst>
      <p:ext uri="{BB962C8B-B14F-4D97-AF65-F5344CB8AC3E}">
        <p14:creationId xmlns:p14="http://schemas.microsoft.com/office/powerpoint/2010/main" val="395602729"/>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descr="http://www.mainstreammarketing.ca/images/abstract.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95800" y="990599"/>
            <a:ext cx="4114800" cy="1914525"/>
          </a:xfrm>
          <a:prstGeom prst="roundRect">
            <a:avLst>
              <a:gd name="adj" fmla="val 5609"/>
            </a:avLst>
          </a:prstGeom>
          <a:solidFill>
            <a:srgbClr val="FFFFFF">
              <a:shade val="85000"/>
            </a:srgbClr>
          </a:solidFill>
          <a:ln>
            <a:noFill/>
          </a:ln>
          <a:effectLst>
            <a:reflection blurRad="12700" stA="38000" endPos="28000" dist="5000" dir="5400000" sy="-100000" algn="bl" rotWithShape="0"/>
          </a:effectLst>
        </p:spPr>
      </p:pic>
      <p:sp>
        <p:nvSpPr>
          <p:cNvPr id="525314" name="Rectangle 2"/>
          <p:cNvSpPr>
            <a:spLocks noGrp="1" noChangeArrowheads="1"/>
          </p:cNvSpPr>
          <p:nvPr>
            <p:ph type="ctrTitle"/>
          </p:nvPr>
        </p:nvSpPr>
        <p:spPr>
          <a:xfrm>
            <a:off x="1371600" y="3205162"/>
            <a:ext cx="6400800" cy="1671638"/>
          </a:xfrm>
        </p:spPr>
        <p:txBody>
          <a:bodyPr/>
          <a:lstStyle/>
          <a:p>
            <a:pPr>
              <a:lnSpc>
                <a:spcPct val="110000"/>
              </a:lnSpc>
            </a:pPr>
            <a:r>
              <a:rPr lang="en-US" dirty="0"/>
              <a:t>Boxing and Unboxing Custom Types</a:t>
            </a:r>
            <a:endParaRPr lang="en-US" noProof="1"/>
          </a:p>
        </p:txBody>
      </p:sp>
      <p:sp>
        <p:nvSpPr>
          <p:cNvPr id="4" name="Subtitle 3"/>
          <p:cNvSpPr>
            <a:spLocks noGrp="1"/>
          </p:cNvSpPr>
          <p:nvPr>
            <p:ph type="subTitle" idx="1"/>
          </p:nvPr>
        </p:nvSpPr>
        <p:spPr>
          <a:xfrm>
            <a:off x="1752600" y="5069680"/>
            <a:ext cx="5638800" cy="569120"/>
          </a:xfrm>
        </p:spPr>
        <p:txBody>
          <a:bodyPr/>
          <a:lstStyle/>
          <a:p>
            <a:r>
              <a:rPr dirty="0" smtClean="0"/>
              <a:t>Live Demo</a:t>
            </a:r>
            <a:endParaRPr lang="bg-BG" dirty="0"/>
          </a:p>
        </p:txBody>
      </p:sp>
    </p:spTree>
    <p:extLst>
      <p:ext uri="{BB962C8B-B14F-4D97-AF65-F5344CB8AC3E}">
        <p14:creationId xmlns:p14="http://schemas.microsoft.com/office/powerpoint/2010/main" val="590856347"/>
      </p:ext>
    </p:extLst>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4" name="Picture 4" descr="http://realtorgloria.com/images/small/passing-key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29000" y="1676400"/>
            <a:ext cx="2286000" cy="1524001"/>
          </a:xfrm>
          <a:prstGeom prst="roundRect">
            <a:avLst>
              <a:gd name="adj" fmla="val 4219"/>
            </a:avLst>
          </a:prstGeom>
          <a:solidFill>
            <a:srgbClr val="FFFFFF">
              <a:shade val="85000"/>
            </a:srgbClr>
          </a:solidFill>
          <a:ln>
            <a:noFill/>
          </a:ln>
          <a:effectLst>
            <a:reflection blurRad="12700" stA="38000" endPos="28000" dist="5000" dir="5400000" sy="-100000" algn="bl" rotWithShape="0"/>
          </a:effectLst>
        </p:spPr>
      </p:pic>
      <p:sp>
        <p:nvSpPr>
          <p:cNvPr id="502786" name="Rectangle 2"/>
          <p:cNvSpPr>
            <a:spLocks noGrp="1" noChangeArrowheads="1"/>
          </p:cNvSpPr>
          <p:nvPr>
            <p:ph type="ctrTitle"/>
          </p:nvPr>
        </p:nvSpPr>
        <p:spPr>
          <a:xfrm>
            <a:off x="457200" y="3962401"/>
            <a:ext cx="8229600" cy="685800"/>
          </a:xfrm>
        </p:spPr>
        <p:txBody>
          <a:bodyPr/>
          <a:lstStyle/>
          <a:p>
            <a:pPr>
              <a:lnSpc>
                <a:spcPct val="110000"/>
              </a:lnSpc>
            </a:pPr>
            <a:r>
              <a:rPr lang="en-US" dirty="0"/>
              <a:t>Passing Parameters</a:t>
            </a:r>
            <a:endParaRPr lang="bg-BG" dirty="0"/>
          </a:p>
        </p:txBody>
      </p:sp>
      <p:sp>
        <p:nvSpPr>
          <p:cNvPr id="4" name="Subtitle 3"/>
          <p:cNvSpPr>
            <a:spLocks noGrp="1"/>
          </p:cNvSpPr>
          <p:nvPr>
            <p:ph type="subTitle" idx="1"/>
          </p:nvPr>
        </p:nvSpPr>
        <p:spPr>
          <a:xfrm>
            <a:off x="457200" y="4917280"/>
            <a:ext cx="8229600" cy="569120"/>
          </a:xfrm>
        </p:spPr>
        <p:txBody>
          <a:bodyPr/>
          <a:lstStyle/>
          <a:p>
            <a:r>
              <a:rPr smtClean="0">
                <a:solidFill>
                  <a:schemeClr val="accent5">
                    <a:lumMod val="20000"/>
                    <a:lumOff val="80000"/>
                  </a:schemeClr>
                </a:solidFill>
                <a:latin typeface="Consolas" pitchFamily="49" charset="0"/>
              </a:rPr>
              <a:t>ref</a:t>
            </a:r>
            <a:r>
              <a:rPr smtClean="0"/>
              <a:t> and </a:t>
            </a:r>
            <a:r>
              <a:rPr smtClean="0">
                <a:solidFill>
                  <a:schemeClr val="accent5">
                    <a:lumMod val="20000"/>
                    <a:lumOff val="80000"/>
                  </a:schemeClr>
                </a:solidFill>
                <a:latin typeface="Consolas" pitchFamily="49" charset="0"/>
              </a:rPr>
              <a:t>out</a:t>
            </a:r>
            <a:r>
              <a:rPr smtClean="0"/>
              <a:t> Keywords</a:t>
            </a:r>
            <a:endParaRPr lang="bg-BG" dirty="0"/>
          </a:p>
        </p:txBody>
      </p:sp>
    </p:spTree>
    <p:extLst>
      <p:ext uri="{BB962C8B-B14F-4D97-AF65-F5344CB8AC3E}">
        <p14:creationId xmlns:p14="http://schemas.microsoft.com/office/powerpoint/2010/main" val="1366699139"/>
      </p:ext>
    </p:extLst>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498" name="Rectangle 2"/>
          <p:cNvSpPr>
            <a:spLocks noGrp="1" noChangeArrowheads="1"/>
          </p:cNvSpPr>
          <p:nvPr>
            <p:ph type="title"/>
          </p:nvPr>
        </p:nvSpPr>
        <p:spPr/>
        <p:txBody>
          <a:bodyPr/>
          <a:lstStyle/>
          <a:p>
            <a:r>
              <a:rPr lang="en-US" dirty="0"/>
              <a:t>Passing Parameters</a:t>
            </a:r>
            <a:endParaRPr lang="bg-BG" dirty="0"/>
          </a:p>
        </p:txBody>
      </p:sp>
      <p:sp>
        <p:nvSpPr>
          <p:cNvPr id="490499" name="Rectangle 3"/>
          <p:cNvSpPr>
            <a:spLocks noGrp="1" noChangeArrowheads="1"/>
          </p:cNvSpPr>
          <p:nvPr>
            <p:ph idx="1"/>
          </p:nvPr>
        </p:nvSpPr>
        <p:spPr/>
        <p:txBody>
          <a:bodyPr/>
          <a:lstStyle/>
          <a:p>
            <a:pPr>
              <a:lnSpc>
                <a:spcPct val="100000"/>
              </a:lnSpc>
            </a:pPr>
            <a:r>
              <a:rPr lang="en-US" dirty="0"/>
              <a:t>Parameters can be passed in several ways to the methods:</a:t>
            </a:r>
          </a:p>
          <a:p>
            <a:pPr lvl="1">
              <a:lnSpc>
                <a:spcPct val="100000"/>
              </a:lnSpc>
            </a:pPr>
            <a:r>
              <a:rPr lang="en-US" dirty="0">
                <a:solidFill>
                  <a:schemeClr val="accent5">
                    <a:lumMod val="20000"/>
                    <a:lumOff val="80000"/>
                  </a:schemeClr>
                </a:solidFill>
                <a:latin typeface="Consolas" pitchFamily="49" charset="0"/>
              </a:rPr>
              <a:t>in</a:t>
            </a:r>
            <a:r>
              <a:rPr lang="en-US" dirty="0"/>
              <a:t> (default)</a:t>
            </a:r>
            <a:endParaRPr lang="bg-BG" dirty="0"/>
          </a:p>
          <a:p>
            <a:pPr lvl="2">
              <a:lnSpc>
                <a:spcPct val="100000"/>
              </a:lnSpc>
            </a:pPr>
            <a:r>
              <a:rPr lang="en-US" dirty="0"/>
              <a:t>Passing value for</a:t>
            </a:r>
            <a:r>
              <a:rPr lang="bg-BG" dirty="0"/>
              <a:t> </a:t>
            </a:r>
            <a:r>
              <a:rPr lang="en-US" dirty="0"/>
              <a:t>value types</a:t>
            </a:r>
          </a:p>
          <a:p>
            <a:pPr lvl="2">
              <a:lnSpc>
                <a:spcPct val="100000"/>
              </a:lnSpc>
            </a:pPr>
            <a:r>
              <a:rPr lang="en-US" dirty="0"/>
              <a:t>Passing heap address for</a:t>
            </a:r>
            <a:r>
              <a:rPr lang="bg-BG" dirty="0"/>
              <a:t> </a:t>
            </a:r>
            <a:r>
              <a:rPr lang="en-US" dirty="0"/>
              <a:t>reference types</a:t>
            </a:r>
          </a:p>
          <a:p>
            <a:pPr lvl="1">
              <a:lnSpc>
                <a:spcPct val="100000"/>
              </a:lnSpc>
            </a:pPr>
            <a:r>
              <a:rPr lang="en-US" dirty="0">
                <a:solidFill>
                  <a:schemeClr val="accent5">
                    <a:lumMod val="20000"/>
                    <a:lumOff val="80000"/>
                  </a:schemeClr>
                </a:solidFill>
                <a:latin typeface="Consolas" pitchFamily="49" charset="0"/>
              </a:rPr>
              <a:t>out</a:t>
            </a:r>
          </a:p>
          <a:p>
            <a:pPr lvl="2">
              <a:lnSpc>
                <a:spcPct val="100000"/>
              </a:lnSpc>
            </a:pPr>
            <a:r>
              <a:rPr lang="en-US" dirty="0"/>
              <a:t>Passed by stack address for both</a:t>
            </a:r>
            <a:r>
              <a:rPr lang="bg-BG" dirty="0"/>
              <a:t> </a:t>
            </a:r>
            <a:r>
              <a:rPr lang="en-US" dirty="0"/>
              <a:t/>
            </a:r>
            <a:br>
              <a:rPr lang="en-US" dirty="0"/>
            </a:br>
            <a:r>
              <a:rPr lang="en-US" dirty="0"/>
              <a:t>value types and</a:t>
            </a:r>
            <a:r>
              <a:rPr lang="bg-BG" dirty="0"/>
              <a:t> </a:t>
            </a:r>
            <a:r>
              <a:rPr lang="en-US" dirty="0"/>
              <a:t>reference types</a:t>
            </a:r>
          </a:p>
          <a:p>
            <a:pPr lvl="2">
              <a:lnSpc>
                <a:spcPct val="100000"/>
              </a:lnSpc>
            </a:pPr>
            <a:r>
              <a:rPr lang="en-US" dirty="0"/>
              <a:t>The initialization can be done by the called method </a:t>
            </a:r>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58</a:t>
            </a:fld>
            <a:endParaRPr lang="en-US" sz="1100" dirty="0"/>
          </a:p>
        </p:txBody>
      </p:sp>
    </p:spTree>
    <p:extLst>
      <p:ext uri="{BB962C8B-B14F-4D97-AF65-F5344CB8AC3E}">
        <p14:creationId xmlns:p14="http://schemas.microsoft.com/office/powerpoint/2010/main" val="3064128886"/>
      </p:ext>
    </p:extLst>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Rectangle 2"/>
          <p:cNvSpPr>
            <a:spLocks noGrp="1" noChangeArrowheads="1"/>
          </p:cNvSpPr>
          <p:nvPr>
            <p:ph type="title"/>
          </p:nvPr>
        </p:nvSpPr>
        <p:spPr/>
        <p:txBody>
          <a:bodyPr/>
          <a:lstStyle/>
          <a:p>
            <a:r>
              <a:rPr lang="en-US"/>
              <a:t>Passing Parameters</a:t>
            </a:r>
            <a:endParaRPr lang="bg-BG"/>
          </a:p>
        </p:txBody>
      </p:sp>
      <p:sp>
        <p:nvSpPr>
          <p:cNvPr id="533507" name="Rectangle 3"/>
          <p:cNvSpPr>
            <a:spLocks noGrp="1" noChangeArrowheads="1"/>
          </p:cNvSpPr>
          <p:nvPr>
            <p:ph idx="1"/>
          </p:nvPr>
        </p:nvSpPr>
        <p:spPr/>
        <p:txBody>
          <a:bodyPr/>
          <a:lstStyle/>
          <a:p>
            <a:pPr>
              <a:lnSpc>
                <a:spcPct val="100000"/>
              </a:lnSpc>
            </a:pPr>
            <a:r>
              <a:rPr lang="en-US" dirty="0"/>
              <a:t>Parameters can be passed in several ways to the methods:</a:t>
            </a:r>
          </a:p>
          <a:p>
            <a:pPr lvl="1">
              <a:lnSpc>
                <a:spcPct val="100000"/>
              </a:lnSpc>
            </a:pPr>
            <a:r>
              <a:rPr lang="en-US" dirty="0">
                <a:solidFill>
                  <a:schemeClr val="accent5">
                    <a:lumMod val="20000"/>
                    <a:lumOff val="80000"/>
                  </a:schemeClr>
                </a:solidFill>
                <a:latin typeface="Consolas" pitchFamily="49" charset="0"/>
              </a:rPr>
              <a:t>ref</a:t>
            </a:r>
            <a:endParaRPr lang="bg-BG" dirty="0">
              <a:solidFill>
                <a:schemeClr val="accent5">
                  <a:lumMod val="20000"/>
                  <a:lumOff val="80000"/>
                </a:schemeClr>
              </a:solidFill>
              <a:latin typeface="Consolas" pitchFamily="49" charset="0"/>
            </a:endParaRPr>
          </a:p>
          <a:p>
            <a:pPr lvl="2">
              <a:lnSpc>
                <a:spcPct val="100000"/>
              </a:lnSpc>
            </a:pPr>
            <a:r>
              <a:rPr lang="en-US" dirty="0"/>
              <a:t>Passed by stack address for both </a:t>
            </a:r>
            <a:r>
              <a:rPr lang="en-US" dirty="0" smtClean="0"/>
              <a:t>value </a:t>
            </a:r>
            <a:r>
              <a:rPr lang="en-US" dirty="0"/>
              <a:t>types and reference types</a:t>
            </a:r>
            <a:endParaRPr lang="bg-BG" dirty="0"/>
          </a:p>
          <a:p>
            <a:pPr lvl="2">
              <a:lnSpc>
                <a:spcPct val="100000"/>
              </a:lnSpc>
            </a:pPr>
            <a:r>
              <a:rPr lang="en-US" dirty="0"/>
              <a:t>Initialization can't be done by the </a:t>
            </a:r>
            <a:r>
              <a:rPr lang="en-US" dirty="0" smtClean="0"/>
              <a:t>called </a:t>
            </a:r>
            <a:r>
              <a:rPr lang="en-US" dirty="0"/>
              <a:t>method</a:t>
            </a:r>
            <a:r>
              <a:rPr lang="bg-BG" dirty="0"/>
              <a:t> – </a:t>
            </a:r>
            <a:r>
              <a:rPr lang="en-US" dirty="0"/>
              <a:t>access is for read </a:t>
            </a:r>
            <a:r>
              <a:rPr lang="en-US" dirty="0" smtClean="0"/>
              <a:t>and </a:t>
            </a:r>
            <a:r>
              <a:rPr lang="en-US" dirty="0"/>
              <a:t>write</a:t>
            </a:r>
            <a:endParaRPr lang="bg-BG"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59</a:t>
            </a:fld>
            <a:endParaRPr lang="en-US" sz="1100" dirty="0"/>
          </a:p>
        </p:txBody>
      </p:sp>
      <p:pic>
        <p:nvPicPr>
          <p:cNvPr id="26626" name="Picture 2" descr="http://www.mindfulness.co.za/images/peblestack.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81800" y="4800600"/>
            <a:ext cx="1905000" cy="1666875"/>
          </a:xfrm>
          <a:prstGeom prst="rect">
            <a:avLst/>
          </a:prstGeom>
          <a:ln>
            <a:noFill/>
          </a:ln>
          <a:effectLst>
            <a:softEdge rad="112500"/>
          </a:effectLst>
        </p:spPr>
      </p:pic>
    </p:spTree>
    <p:extLst>
      <p:ext uri="{BB962C8B-B14F-4D97-AF65-F5344CB8AC3E}">
        <p14:creationId xmlns:p14="http://schemas.microsoft.com/office/powerpoint/2010/main" val="2776805078"/>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.NET CTS Types Hierarchy </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6</a:t>
            </a:fld>
            <a:endParaRPr lang="en-US" dirty="0"/>
          </a:p>
        </p:txBody>
      </p:sp>
      <p:pic>
        <p:nvPicPr>
          <p:cNvPr id="61449" name="Picture 9"/>
          <p:cNvPicPr>
            <a:picLocks noChangeAspect="1" noChangeArrowheads="1"/>
          </p:cNvPicPr>
          <p:nvPr/>
        </p:nvPicPr>
        <p:blipFill>
          <a:blip r:embed="rId3">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a:stretch>
            <a:fillRect/>
          </a:stretch>
        </p:blipFill>
        <p:spPr bwMode="auto">
          <a:xfrm>
            <a:off x="494815" y="1321535"/>
            <a:ext cx="8214288" cy="48114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7853136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594" name="Rectangle 2"/>
          <p:cNvSpPr>
            <a:spLocks noChangeArrowheads="1"/>
          </p:cNvSpPr>
          <p:nvPr/>
        </p:nvSpPr>
        <p:spPr bwMode="auto">
          <a:xfrm>
            <a:off x="582613" y="990600"/>
            <a:ext cx="7951788" cy="563880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noAutofit/>
          </a:bodyPr>
          <a:lstStyle/>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public class Student</a:t>
            </a: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7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public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string name;</a:t>
            </a:r>
          </a:p>
          <a:p>
            <a:pPr eaLnBrk="0" hangingPunct="0">
              <a:lnSpc>
                <a:spcPct val="95000"/>
              </a:lnSpc>
              <a:spcBef>
                <a:spcPts val="0"/>
              </a:spcBef>
              <a:buClr>
                <a:schemeClr val="accent5">
                  <a:lumMod val="40000"/>
                  <a:lumOff val="60000"/>
                </a:schemeClr>
              </a:buClr>
              <a:buSzPct val="70000"/>
            </a:pP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static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void IncorrectModifyStudent(Student student)</a:t>
            </a: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7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student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new Student("Changed: " + student.name);</a:t>
            </a:r>
          </a:p>
          <a:p>
            <a:pPr eaLnBrk="0" hangingPunct="0">
              <a:lnSpc>
                <a:spcPct val="7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static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void ModifyStudent(ref Student student)</a:t>
            </a: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7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student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new Student("Changed: " + student.name);</a:t>
            </a:r>
          </a:p>
          <a:p>
            <a:pPr eaLnBrk="0" hangingPunct="0">
              <a:lnSpc>
                <a:spcPct val="7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static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void Main</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7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Student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s = new Student("Nakov");</a:t>
            </a: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Console.WriteLine(s.name</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 Nakov</a:t>
            </a: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IncorrectModifyStudent(s</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Console.WriteLine(s.name</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 Nakov</a:t>
            </a: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ModifyStudent(ref </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s);</a:t>
            </a:r>
          </a:p>
          <a:p>
            <a:pPr eaLnBrk="0" hangingPunct="0">
              <a:lnSpc>
                <a:spcPct val="9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Console.WriteLine(s.name</a:t>
            </a: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 Changed: Nakov</a:t>
            </a:r>
          </a:p>
          <a:p>
            <a:pPr eaLnBrk="0" hangingPunct="0">
              <a:lnSpc>
                <a:spcPct val="7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 }</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lnSpc>
                <a:spcPct val="75000"/>
              </a:lnSpc>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494595" name="Rectangle 3"/>
          <p:cNvSpPr>
            <a:spLocks noGrp="1" noChangeArrowheads="1"/>
          </p:cNvSpPr>
          <p:nvPr>
            <p:ph type="title"/>
          </p:nvPr>
        </p:nvSpPr>
        <p:spPr>
          <a:noFill/>
          <a:ln/>
          <a:effectLst>
            <a:outerShdw dist="17961" dir="2700000" algn="ctr" rotWithShape="0">
              <a:schemeClr val="bg2"/>
            </a:outerShdw>
          </a:effectLst>
        </p:spPr>
        <p:txBody>
          <a:bodyPr anchor="t"/>
          <a:lstStyle/>
          <a:p>
            <a:r>
              <a:rPr lang="en-US" sz="3600" dirty="0"/>
              <a:t>ref Parameters</a:t>
            </a:r>
            <a:r>
              <a:rPr lang="bg-BG" sz="3600" dirty="0"/>
              <a:t> – </a:t>
            </a:r>
            <a:r>
              <a:rPr lang="en-US" sz="3600" dirty="0"/>
              <a:t>Example</a:t>
            </a:r>
            <a:endParaRPr lang="bg-BG" sz="3600" dirty="0"/>
          </a:p>
        </p:txBody>
      </p:sp>
      <p:sp>
        <p:nvSpPr>
          <p:cNvPr id="4" name="Slide Number Placeholder 3"/>
          <p:cNvSpPr>
            <a:spLocks noGrp="1"/>
          </p:cNvSpPr>
          <p:nvPr>
            <p:ph type="sldNum" sz="quarter" idx="10"/>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60</a:t>
            </a:fld>
            <a:endParaRPr lang="en-US" sz="1100" dirty="0"/>
          </a:p>
        </p:txBody>
      </p:sp>
    </p:spTree>
    <p:extLst>
      <p:ext uri="{BB962C8B-B14F-4D97-AF65-F5344CB8AC3E}">
        <p14:creationId xmlns:p14="http://schemas.microsoft.com/office/powerpoint/2010/main" val="1618877943"/>
      </p:ext>
    </p:extLst>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554" name="Rectangle 2"/>
          <p:cNvSpPr>
            <a:spLocks noGrp="1" noChangeArrowheads="1"/>
          </p:cNvSpPr>
          <p:nvPr>
            <p:ph type="ctrTitle"/>
          </p:nvPr>
        </p:nvSpPr>
        <p:spPr>
          <a:xfrm>
            <a:off x="2590800" y="2133600"/>
            <a:ext cx="6553200" cy="685800"/>
          </a:xfrm>
        </p:spPr>
        <p:txBody>
          <a:bodyPr/>
          <a:lstStyle/>
          <a:p>
            <a:pPr>
              <a:lnSpc>
                <a:spcPct val="110000"/>
              </a:lnSpc>
            </a:pPr>
            <a:r>
              <a:rPr lang="en-US" dirty="0"/>
              <a:t>ref Parameters</a:t>
            </a:r>
            <a:endParaRPr lang="en-US" noProof="1"/>
          </a:p>
        </p:txBody>
      </p:sp>
      <p:sp>
        <p:nvSpPr>
          <p:cNvPr id="4" name="Subtitle 3"/>
          <p:cNvSpPr>
            <a:spLocks noGrp="1"/>
          </p:cNvSpPr>
          <p:nvPr>
            <p:ph type="subTitle" idx="1"/>
          </p:nvPr>
        </p:nvSpPr>
        <p:spPr>
          <a:xfrm>
            <a:off x="2590800" y="3088479"/>
            <a:ext cx="6553200" cy="569120"/>
          </a:xfrm>
        </p:spPr>
        <p:txBody>
          <a:bodyPr/>
          <a:lstStyle/>
          <a:p>
            <a:r>
              <a:rPr smtClean="0"/>
              <a:t>Live Demo</a:t>
            </a:r>
            <a:endParaRPr lang="bg-BG" dirty="0"/>
          </a:p>
        </p:txBody>
      </p:sp>
      <p:pic>
        <p:nvPicPr>
          <p:cNvPr id="22530" name="Picture 2" descr="http://www.ddb-tech.com/pro/basic-technical-parameter/80.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600" y="3962400"/>
            <a:ext cx="3627119" cy="1828801"/>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3856701166"/>
      </p:ext>
    </p:extLst>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738" name="Rectangle 2"/>
          <p:cNvSpPr>
            <a:spLocks noChangeArrowheads="1"/>
          </p:cNvSpPr>
          <p:nvPr/>
        </p:nvSpPr>
        <p:spPr bwMode="auto">
          <a:xfrm>
            <a:off x="533400" y="914400"/>
            <a:ext cx="8077200" cy="563231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class TestOutParameters</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static void </a:t>
            </a:r>
            <a:r>
              <a:rPr lang="en-US" sz="2000" b="1" noProof="1" smtClean="0">
                <a:solidFill>
                  <a:srgbClr val="8CF4F2"/>
                </a:solidFill>
                <a:effectLst>
                  <a:outerShdw blurRad="38100" dist="38100" dir="2700000" algn="tl">
                    <a:srgbClr val="000000">
                      <a:alpha val="43137"/>
                    </a:srgbClr>
                  </a:outerShdw>
                </a:effectLst>
                <a:latin typeface="Consolas" pitchFamily="49" charset="0"/>
                <a:cs typeface="Consolas" pitchFamily="49" charset="0"/>
              </a:rPr>
              <a:t>Main()</a:t>
            </a: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Rectangle rect = new Rectangle(5, 10, 12, 8);</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Point location;</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Dimensions dimensions;</a:t>
            </a:r>
          </a:p>
          <a:p>
            <a:pPr eaLnBrk="0" hangingPunct="0">
              <a:spcBef>
                <a:spcPts val="0"/>
              </a:spcBef>
              <a:buClr>
                <a:schemeClr val="accent5">
                  <a:lumMod val="40000"/>
                  <a:lumOff val="60000"/>
                </a:schemeClr>
              </a:buClr>
              <a:buSzPct val="70000"/>
            </a:pPr>
            <a:endPar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endParaRP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 Location and dimension are not pre-initialized!</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rect.GetLocationAndDimensions(</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out location, out dimensions);</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Console.WriteLine("({0}, {1}, {2}, {3})", </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location.x, location.y,</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dimensions.width, dimensions.height);</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 Result: (5, 10, 12, 8)</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  }</a:t>
            </a:r>
          </a:p>
          <a:p>
            <a:pPr eaLnBrk="0" hangingPunct="0">
              <a:spcBef>
                <a:spcPts val="0"/>
              </a:spcBef>
              <a:buClr>
                <a:schemeClr val="accent5">
                  <a:lumMod val="40000"/>
                  <a:lumOff val="60000"/>
                </a:schemeClr>
              </a:buClr>
              <a:buSzPct val="70000"/>
            </a:pPr>
            <a:r>
              <a:rPr lang="en-US" sz="2000" b="1" noProof="1">
                <a:solidFill>
                  <a:srgbClr val="8CF4F2"/>
                </a:solidFill>
                <a:effectLst>
                  <a:outerShdw blurRad="38100" dist="38100" dir="2700000" algn="tl">
                    <a:srgbClr val="000000">
                      <a:alpha val="43137"/>
                    </a:srgbClr>
                  </a:outerShdw>
                </a:effectLst>
                <a:latin typeface="Consolas" pitchFamily="49" charset="0"/>
                <a:cs typeface="Consolas" pitchFamily="49" charset="0"/>
              </a:rPr>
              <a:t>}</a:t>
            </a:r>
          </a:p>
        </p:txBody>
      </p:sp>
      <p:sp>
        <p:nvSpPr>
          <p:cNvPr id="500740" name="Rectangle 4"/>
          <p:cNvSpPr>
            <a:spLocks noGrp="1" noChangeArrowheads="1"/>
          </p:cNvSpPr>
          <p:nvPr>
            <p:ph type="title"/>
          </p:nvPr>
        </p:nvSpPr>
        <p:spPr/>
        <p:txBody>
          <a:bodyPr/>
          <a:lstStyle/>
          <a:p>
            <a:r>
              <a:rPr lang="en-US" dirty="0"/>
              <a:t>out Parameters</a:t>
            </a:r>
            <a:r>
              <a:rPr lang="bg-BG" dirty="0"/>
              <a:t> – </a:t>
            </a:r>
            <a:r>
              <a:rPr lang="en-US" dirty="0"/>
              <a:t>Example</a:t>
            </a:r>
            <a:endParaRPr lang="bg-BG" dirty="0"/>
          </a:p>
        </p:txBody>
      </p:sp>
      <p:sp>
        <p:nvSpPr>
          <p:cNvPr id="6" name="Slide Number Placeholder 3"/>
          <p:cNvSpPr>
            <a:spLocks noGrp="1"/>
          </p:cNvSpPr>
          <p:nvPr>
            <p:ph type="sldNum" sz="quarter" idx="11"/>
          </p:nvPr>
        </p:nvSpPr>
        <p:spPr>
          <a:xfrm>
            <a:off x="8610600" y="6553200"/>
            <a:ext cx="457200" cy="228600"/>
          </a:xfrm>
          <a:prstGeom prst="rect">
            <a:avLst/>
          </a:prstGeom>
        </p:spPr>
        <p:txBody>
          <a:bodyPr/>
          <a:lstStyle/>
          <a:p>
            <a:pPr algn="r">
              <a:defRPr/>
            </a:pPr>
            <a:fld id="{58452FF4-89E3-4D1B-9927-2DBDC00E58D7}" type="slidenum">
              <a:rPr lang="en-US" sz="1100" smtClean="0"/>
              <a:pPr algn="r">
                <a:defRPr/>
              </a:pPr>
              <a:t>62</a:t>
            </a:fld>
            <a:endParaRPr lang="en-US" sz="1100" dirty="0"/>
          </a:p>
        </p:txBody>
      </p:sp>
    </p:spTree>
    <p:extLst>
      <p:ext uri="{BB962C8B-B14F-4D97-AF65-F5344CB8AC3E}">
        <p14:creationId xmlns:p14="http://schemas.microsoft.com/office/powerpoint/2010/main" val="1991482672"/>
      </p:ext>
    </p:extLst>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362" name="Rectangle 2"/>
          <p:cNvSpPr>
            <a:spLocks noGrp="1" noChangeArrowheads="1"/>
          </p:cNvSpPr>
          <p:nvPr>
            <p:ph type="ctrTitle"/>
          </p:nvPr>
        </p:nvSpPr>
        <p:spPr>
          <a:xfrm>
            <a:off x="304800" y="3962400"/>
            <a:ext cx="5638800" cy="685800"/>
          </a:xfrm>
        </p:spPr>
        <p:txBody>
          <a:bodyPr/>
          <a:lstStyle/>
          <a:p>
            <a:pPr>
              <a:lnSpc>
                <a:spcPct val="110000"/>
              </a:lnSpc>
            </a:pPr>
            <a:r>
              <a:rPr lang="en-US" dirty="0"/>
              <a:t>out Parameters</a:t>
            </a:r>
            <a:endParaRPr lang="en-US" noProof="1"/>
          </a:p>
        </p:txBody>
      </p:sp>
      <p:sp>
        <p:nvSpPr>
          <p:cNvPr id="4" name="Subtitle 3"/>
          <p:cNvSpPr>
            <a:spLocks noGrp="1"/>
          </p:cNvSpPr>
          <p:nvPr>
            <p:ph type="subTitle" idx="1"/>
          </p:nvPr>
        </p:nvSpPr>
        <p:spPr>
          <a:xfrm>
            <a:off x="0" y="4764879"/>
            <a:ext cx="6248400" cy="569120"/>
          </a:xfrm>
        </p:spPr>
        <p:txBody>
          <a:bodyPr/>
          <a:lstStyle/>
          <a:p>
            <a:r>
              <a:rPr smtClean="0"/>
              <a:t>Live Demo</a:t>
            </a:r>
            <a:endParaRPr lang="bg-BG" dirty="0"/>
          </a:p>
        </p:txBody>
      </p:sp>
      <p:pic>
        <p:nvPicPr>
          <p:cNvPr id="18434" name="Picture 2" descr="http://i7.photobucket.com/albums/y263/smurf4christ/hand_reaching_out_small-1-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67400" y="762000"/>
            <a:ext cx="2133600" cy="2667000"/>
          </a:xfrm>
          <a:prstGeom prst="roundRect">
            <a:avLst>
              <a:gd name="adj" fmla="val 4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56686210"/>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effectLst>
                  <a:outerShdw blurRad="50800" dist="38100" algn="tr" rotWithShape="0">
                    <a:prstClr val="black">
                      <a:alpha val="40000"/>
                    </a:prstClr>
                  </a:outerShdw>
                </a:effectLst>
              </a:rPr>
              <a:t>Common Type System</a:t>
            </a:r>
            <a:endParaRPr lang="en-US" dirty="0"/>
          </a:p>
        </p:txBody>
      </p:sp>
      <p:sp>
        <p:nvSpPr>
          <p:cNvPr id="7" name="Text Placeholder 6"/>
          <p:cNvSpPr txBox="1">
            <a:spLocks noGrp="1"/>
          </p:cNvSpPr>
          <p:nvPr>
            <p:ph type="body" sz="quarter" idx="10"/>
          </p:nvPr>
        </p:nvSpPr>
        <p:spPr>
          <a:xfrm>
            <a:off x="5410200" y="6400800"/>
            <a:ext cx="3615487" cy="369332"/>
          </a:xfrm>
          <a:prstGeom prst="rect">
            <a:avLst/>
          </a:prstGeom>
          <a:noFill/>
        </p:spPr>
        <p:txBody>
          <a:bodyPr wrap="square" rtlCol="0">
            <a:spAutoFit/>
          </a:bodyPr>
          <a:lstStyle>
            <a:defPPr>
              <a:defRPr lang="en-US"/>
            </a:defPPr>
            <a:lvl1pPr algn="l" rtl="0" fontAlgn="base">
              <a:spcBef>
                <a:spcPct val="0"/>
              </a:spcBef>
              <a:spcAft>
                <a:spcPct val="0"/>
              </a:spcAft>
              <a:defRPr sz="2500" kern="1200">
                <a:solidFill>
                  <a:srgbClr val="EBFFC2"/>
                </a:solidFill>
                <a:latin typeface="Corbel" pitchFamily="34" charset="0"/>
                <a:ea typeface="+mn-ea"/>
                <a:cs typeface="+mn-cs"/>
              </a:defRPr>
            </a:lvl1pPr>
            <a:lvl2pPr marL="457200" algn="l" rtl="0" fontAlgn="base">
              <a:spcBef>
                <a:spcPct val="0"/>
              </a:spcBef>
              <a:spcAft>
                <a:spcPct val="0"/>
              </a:spcAft>
              <a:defRPr sz="2500" kern="1200">
                <a:solidFill>
                  <a:srgbClr val="EBFFC2"/>
                </a:solidFill>
                <a:latin typeface="Corbel" pitchFamily="34" charset="0"/>
                <a:ea typeface="+mn-ea"/>
                <a:cs typeface="+mn-cs"/>
              </a:defRPr>
            </a:lvl2pPr>
            <a:lvl3pPr marL="914400" algn="l" rtl="0" fontAlgn="base">
              <a:spcBef>
                <a:spcPct val="0"/>
              </a:spcBef>
              <a:spcAft>
                <a:spcPct val="0"/>
              </a:spcAft>
              <a:defRPr sz="2500" kern="1200">
                <a:solidFill>
                  <a:srgbClr val="EBFFC2"/>
                </a:solidFill>
                <a:latin typeface="Corbel" pitchFamily="34" charset="0"/>
                <a:ea typeface="+mn-ea"/>
                <a:cs typeface="+mn-cs"/>
              </a:defRPr>
            </a:lvl3pPr>
            <a:lvl4pPr marL="1371600" algn="l" rtl="0" fontAlgn="base">
              <a:spcBef>
                <a:spcPct val="0"/>
              </a:spcBef>
              <a:spcAft>
                <a:spcPct val="0"/>
              </a:spcAft>
              <a:defRPr sz="2500" kern="1200">
                <a:solidFill>
                  <a:srgbClr val="EBFFC2"/>
                </a:solidFill>
                <a:latin typeface="Corbel" pitchFamily="34" charset="0"/>
                <a:ea typeface="+mn-ea"/>
                <a:cs typeface="+mn-cs"/>
              </a:defRPr>
            </a:lvl4pPr>
            <a:lvl5pPr marL="1828800" algn="l" rtl="0" fontAlgn="base">
              <a:spcBef>
                <a:spcPct val="0"/>
              </a:spcBef>
              <a:spcAft>
                <a:spcPct val="0"/>
              </a:spcAft>
              <a:defRPr sz="2500" kern="1200">
                <a:solidFill>
                  <a:srgbClr val="EBFFC2"/>
                </a:solidFill>
                <a:latin typeface="Corbel" pitchFamily="34" charset="0"/>
                <a:ea typeface="+mn-ea"/>
                <a:cs typeface="+mn-cs"/>
              </a:defRPr>
            </a:lvl5pPr>
            <a:lvl6pPr marL="2286000" algn="l" defTabSz="914400" rtl="0" eaLnBrk="1" latinLnBrk="0" hangingPunct="1">
              <a:defRPr sz="2500" kern="1200">
                <a:solidFill>
                  <a:srgbClr val="EBFFC2"/>
                </a:solidFill>
                <a:latin typeface="Corbel" pitchFamily="34" charset="0"/>
                <a:ea typeface="+mn-ea"/>
                <a:cs typeface="+mn-cs"/>
              </a:defRPr>
            </a:lvl6pPr>
            <a:lvl7pPr marL="2743200" algn="l" defTabSz="914400" rtl="0" eaLnBrk="1" latinLnBrk="0" hangingPunct="1">
              <a:defRPr sz="2500" kern="1200">
                <a:solidFill>
                  <a:srgbClr val="EBFFC2"/>
                </a:solidFill>
                <a:latin typeface="Corbel" pitchFamily="34" charset="0"/>
                <a:ea typeface="+mn-ea"/>
                <a:cs typeface="+mn-cs"/>
              </a:defRPr>
            </a:lvl7pPr>
            <a:lvl8pPr marL="3200400" algn="l" defTabSz="914400" rtl="0" eaLnBrk="1" latinLnBrk="0" hangingPunct="1">
              <a:defRPr sz="2500" kern="1200">
                <a:solidFill>
                  <a:srgbClr val="EBFFC2"/>
                </a:solidFill>
                <a:latin typeface="Corbel" pitchFamily="34" charset="0"/>
                <a:ea typeface="+mn-ea"/>
                <a:cs typeface="+mn-cs"/>
              </a:defRPr>
            </a:lvl8pPr>
            <a:lvl9pPr marL="3657600" algn="l" defTabSz="914400" rtl="0" eaLnBrk="1" latinLnBrk="0" hangingPunct="1">
              <a:defRPr sz="2500" kern="1200">
                <a:solidFill>
                  <a:srgbClr val="EBFFC2"/>
                </a:solidFill>
                <a:latin typeface="Corbel" pitchFamily="34" charset="0"/>
                <a:ea typeface="+mn-ea"/>
                <a:cs typeface="+mn-cs"/>
              </a:defRPr>
            </a:lvl9pPr>
          </a:lstStyle>
          <a:p>
            <a:pPr algn="r"/>
            <a:r>
              <a:rPr lang="en-US" sz="1800" b="1" dirty="0" smtClean="0">
                <a:hlinkClick r:id="rId2"/>
              </a:rPr>
              <a:t>http://academy.telerik.com</a:t>
            </a:r>
            <a:endParaRPr lang="en-US" sz="1800" b="1" dirty="0"/>
          </a:p>
        </p:txBody>
      </p:sp>
    </p:spTree>
    <p:extLst>
      <p:ext uri="{BB962C8B-B14F-4D97-AF65-F5344CB8AC3E}">
        <p14:creationId xmlns:p14="http://schemas.microsoft.com/office/powerpoint/2010/main" val="14955866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a:t>
            </a:r>
            <a:endParaRPr lang="en-US" dirty="0"/>
          </a:p>
        </p:txBody>
      </p:sp>
      <p:sp>
        <p:nvSpPr>
          <p:cNvPr id="3" name="Content Placeholder 2"/>
          <p:cNvSpPr>
            <a:spLocks noGrp="1"/>
          </p:cNvSpPr>
          <p:nvPr>
            <p:ph idx="1"/>
          </p:nvPr>
        </p:nvSpPr>
        <p:spPr/>
        <p:txBody>
          <a:bodyPr/>
          <a:lstStyle/>
          <a:p>
            <a:pPr marL="444500" indent="-444500">
              <a:buFont typeface="+mj-lt"/>
              <a:buAutoNum type="arabicPeriod"/>
              <a:tabLst/>
            </a:pPr>
            <a:r>
              <a:rPr lang="en-US" sz="2800" dirty="0" smtClean="0">
                <a:solidFill>
                  <a:schemeClr val="tx1">
                    <a:lumMod val="40000"/>
                    <a:lumOff val="60000"/>
                  </a:schemeClr>
                </a:solidFill>
              </a:rPr>
              <a:t>Define a class</a:t>
            </a:r>
            <a:r>
              <a:rPr lang="bg-BG" dirty="0" smtClean="0">
                <a:effectLst>
                  <a:outerShdw blurRad="50800" dist="38100" algn="tr" rotWithShape="0">
                    <a:prstClr val="black">
                      <a:alpha val="40000"/>
                    </a:prstClr>
                  </a:outerShdw>
                </a:effectLst>
              </a:rPr>
              <a:t> </a:t>
            </a:r>
            <a:r>
              <a:rPr lang="bg-BG" sz="2800" noProof="1" smtClean="0">
                <a:ln w="500">
                  <a:noFill/>
                </a:ln>
                <a:solidFill>
                  <a:schemeClr val="accent5">
                    <a:lumMod val="20000"/>
                    <a:lumOff val="80000"/>
                  </a:schemeClr>
                </a:solidFill>
                <a:latin typeface="Consolas" pitchFamily="49" charset="0"/>
                <a:cs typeface="Consolas" pitchFamily="49" charset="0"/>
              </a:rPr>
              <a:t>Student</a:t>
            </a:r>
            <a:r>
              <a:rPr lang="en-US" sz="2800" dirty="0" smtClean="0">
                <a:solidFill>
                  <a:schemeClr val="tx1">
                    <a:lumMod val="40000"/>
                    <a:lumOff val="60000"/>
                  </a:schemeClr>
                </a:solidFill>
              </a:rPr>
              <a:t>, which contains data about a student – first, middle and last name, SSN, permanent address, mobile phone </a:t>
            </a:r>
            <a:r>
              <a:rPr lang="bg-BG" sz="2800" dirty="0" smtClean="0">
                <a:solidFill>
                  <a:schemeClr val="tx1">
                    <a:lumMod val="40000"/>
                    <a:lumOff val="60000"/>
                  </a:schemeClr>
                </a:solidFill>
              </a:rPr>
              <a:t>e-mail, </a:t>
            </a:r>
            <a:r>
              <a:rPr lang="en-US" sz="2800" dirty="0" smtClean="0">
                <a:solidFill>
                  <a:schemeClr val="tx1">
                    <a:lumMod val="40000"/>
                    <a:lumOff val="60000"/>
                  </a:schemeClr>
                </a:solidFill>
              </a:rPr>
              <a:t>course</a:t>
            </a:r>
            <a:r>
              <a:rPr lang="bg-BG" sz="2800" dirty="0" smtClean="0">
                <a:solidFill>
                  <a:schemeClr val="tx1">
                    <a:lumMod val="40000"/>
                    <a:lumOff val="60000"/>
                  </a:schemeClr>
                </a:solidFill>
              </a:rPr>
              <a:t>, </a:t>
            </a:r>
            <a:r>
              <a:rPr lang="en-US" sz="2800" dirty="0" smtClean="0">
                <a:solidFill>
                  <a:schemeClr val="tx1">
                    <a:lumMod val="40000"/>
                    <a:lumOff val="60000"/>
                  </a:schemeClr>
                </a:solidFill>
              </a:rPr>
              <a:t>specialty</a:t>
            </a:r>
            <a:r>
              <a:rPr lang="bg-BG" sz="2800" dirty="0" smtClean="0">
                <a:solidFill>
                  <a:schemeClr val="tx1">
                    <a:lumMod val="40000"/>
                    <a:lumOff val="60000"/>
                  </a:schemeClr>
                </a:solidFill>
              </a:rPr>
              <a:t>, </a:t>
            </a:r>
            <a:r>
              <a:rPr lang="en-US" sz="2800" dirty="0" smtClean="0">
                <a:solidFill>
                  <a:schemeClr val="tx1">
                    <a:lumMod val="40000"/>
                    <a:lumOff val="60000"/>
                  </a:schemeClr>
                </a:solidFill>
              </a:rPr>
              <a:t>university</a:t>
            </a:r>
            <a:r>
              <a:rPr lang="bg-BG" sz="2800" dirty="0" smtClean="0">
                <a:solidFill>
                  <a:schemeClr val="tx1">
                    <a:lumMod val="40000"/>
                    <a:lumOff val="60000"/>
                  </a:schemeClr>
                </a:solidFill>
              </a:rPr>
              <a:t>,</a:t>
            </a:r>
            <a:r>
              <a:rPr lang="en-US" sz="2800" dirty="0" smtClean="0">
                <a:solidFill>
                  <a:schemeClr val="tx1">
                    <a:lumMod val="40000"/>
                    <a:lumOff val="60000"/>
                  </a:schemeClr>
                </a:solidFill>
              </a:rPr>
              <a:t> faculty. Use an </a:t>
            </a:r>
            <a:r>
              <a:rPr lang="bg-BG" sz="2800" dirty="0" smtClean="0">
                <a:solidFill>
                  <a:schemeClr val="tx1">
                    <a:lumMod val="40000"/>
                    <a:lumOff val="60000"/>
                  </a:schemeClr>
                </a:solidFill>
              </a:rPr>
              <a:t>enumeration</a:t>
            </a:r>
            <a:r>
              <a:rPr lang="en-US" sz="2800" dirty="0" smtClean="0">
                <a:solidFill>
                  <a:schemeClr val="tx1">
                    <a:lumMod val="40000"/>
                    <a:lumOff val="60000"/>
                  </a:schemeClr>
                </a:solidFill>
              </a:rPr>
              <a:t> for the specialties, universities and faculties. Override the standard methods, inherited by </a:t>
            </a:r>
            <a:r>
              <a:rPr lang="bg-BG" sz="2800" dirty="0" smtClean="0">
                <a:solidFill>
                  <a:schemeClr val="tx1">
                    <a:lumMod val="40000"/>
                    <a:lumOff val="60000"/>
                  </a:schemeClr>
                </a:solidFill>
              </a:rPr>
              <a:t> </a:t>
            </a:r>
            <a:r>
              <a:rPr lang="en-US" sz="2800" noProof="1" smtClean="0">
                <a:ln w="500">
                  <a:noFill/>
                </a:ln>
                <a:solidFill>
                  <a:schemeClr val="accent5">
                    <a:lumMod val="20000"/>
                    <a:lumOff val="80000"/>
                  </a:schemeClr>
                </a:solidFill>
                <a:latin typeface="Consolas" pitchFamily="49" charset="0"/>
                <a:cs typeface="Consolas" pitchFamily="49" charset="0"/>
              </a:rPr>
              <a:t>System.Object</a:t>
            </a:r>
            <a:r>
              <a:rPr lang="en-US" dirty="0" smtClean="0">
                <a:solidFill>
                  <a:schemeClr val="tx1">
                    <a:lumMod val="40000"/>
                    <a:lumOff val="60000"/>
                  </a:schemeClr>
                </a:solidFill>
                <a:effectLst>
                  <a:outerShdw blurRad="50800" dist="38100" algn="tr" rotWithShape="0">
                    <a:prstClr val="black">
                      <a:alpha val="40000"/>
                    </a:prstClr>
                  </a:outerShdw>
                </a:effectLst>
              </a:rPr>
              <a:t>:</a:t>
            </a:r>
            <a:r>
              <a:rPr lang="bg-BG" dirty="0" smtClean="0">
                <a:solidFill>
                  <a:schemeClr val="tx1">
                    <a:lumMod val="40000"/>
                    <a:lumOff val="60000"/>
                  </a:schemeClr>
                </a:solidFill>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Equals()</a:t>
            </a:r>
            <a:r>
              <a:rPr lang="bg-BG" sz="2800" dirty="0" smtClean="0">
                <a:ln w="500">
                  <a:noFill/>
                </a:ln>
                <a:solidFill>
                  <a:schemeClr val="tx1">
                    <a:lumMod val="40000"/>
                    <a:lumOff val="60000"/>
                  </a:schemeClr>
                </a:solidFill>
                <a:cs typeface="Consolas" pitchFamily="49" charset="0"/>
              </a:rPr>
              <a:t>,</a:t>
            </a:r>
            <a:r>
              <a:rPr lang="bg-BG" dirty="0" smtClean="0">
                <a:solidFill>
                  <a:schemeClr val="tx1">
                    <a:lumMod val="40000"/>
                    <a:lumOff val="60000"/>
                  </a:schemeClr>
                </a:solidFill>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ToString()</a:t>
            </a:r>
            <a:r>
              <a:rPr lang="bg-BG" sz="2800" dirty="0" smtClean="0">
                <a:ln w="500">
                  <a:noFill/>
                </a:ln>
                <a:solidFill>
                  <a:schemeClr val="tx1">
                    <a:lumMod val="40000"/>
                    <a:lumOff val="60000"/>
                  </a:schemeClr>
                </a:solidFill>
                <a:cs typeface="Consolas" pitchFamily="49" charset="0"/>
              </a:rPr>
              <a:t>,</a:t>
            </a:r>
            <a:r>
              <a:rPr lang="bg-BG" dirty="0" smtClean="0">
                <a:solidFill>
                  <a:schemeClr val="tx1">
                    <a:lumMod val="40000"/>
                    <a:lumOff val="60000"/>
                  </a:schemeClr>
                </a:solidFill>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GetHashCode()</a:t>
            </a:r>
            <a:r>
              <a:rPr lang="bg-BG" dirty="0" smtClean="0">
                <a:solidFill>
                  <a:schemeClr val="tx1">
                    <a:lumMod val="40000"/>
                    <a:lumOff val="60000"/>
                  </a:schemeClr>
                </a:solidFill>
                <a:effectLst>
                  <a:outerShdw blurRad="50800" dist="38100" algn="tr" rotWithShape="0">
                    <a:prstClr val="black">
                      <a:alpha val="40000"/>
                    </a:prstClr>
                  </a:outerShdw>
                </a:effectLst>
              </a:rPr>
              <a:t> </a:t>
            </a:r>
            <a:r>
              <a:rPr lang="en-US" sz="2800" dirty="0" smtClean="0">
                <a:solidFill>
                  <a:schemeClr val="tx1">
                    <a:lumMod val="40000"/>
                    <a:lumOff val="60000"/>
                  </a:schemeClr>
                </a:solidFill>
              </a:rPr>
              <a:t>and operators</a:t>
            </a:r>
            <a:r>
              <a:rPr lang="bg-BG" dirty="0" smtClean="0">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a:t>
            </a:r>
            <a:r>
              <a:rPr lang="bg-BG" dirty="0" smtClean="0">
                <a:effectLst>
                  <a:outerShdw blurRad="50800" dist="38100" algn="tr" rotWithShape="0">
                    <a:prstClr val="black">
                      <a:alpha val="40000"/>
                    </a:prstClr>
                  </a:outerShdw>
                </a:effectLst>
              </a:rPr>
              <a:t> </a:t>
            </a:r>
            <a:r>
              <a:rPr lang="en-US" sz="2800" dirty="0" smtClean="0">
                <a:solidFill>
                  <a:schemeClr val="tx1">
                    <a:lumMod val="40000"/>
                    <a:lumOff val="60000"/>
                  </a:schemeClr>
                </a:solidFill>
              </a:rPr>
              <a:t>and</a:t>
            </a:r>
            <a:r>
              <a:rPr lang="bg-BG" dirty="0" smtClean="0">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a:t>
            </a:r>
            <a:r>
              <a:rPr lang="bg-BG" sz="2800" dirty="0" smtClean="0">
                <a:ln w="500">
                  <a:noFill/>
                </a:ln>
                <a:solidFill>
                  <a:schemeClr val="tx1">
                    <a:lumMod val="40000"/>
                    <a:lumOff val="60000"/>
                  </a:schemeClr>
                </a:solidFill>
                <a:cs typeface="Consolas" pitchFamily="49" charset="0"/>
              </a:rPr>
              <a:t>.</a:t>
            </a:r>
            <a:endParaRPr lang="en-US" sz="2800" dirty="0" smtClean="0">
              <a:ln w="500">
                <a:noFill/>
              </a:ln>
              <a:solidFill>
                <a:schemeClr val="tx1">
                  <a:lumMod val="40000"/>
                  <a:lumOff val="60000"/>
                </a:schemeClr>
              </a:solidFill>
              <a:cs typeface="Consolas" pitchFamily="49" charset="0"/>
            </a:endParaRPr>
          </a:p>
          <a:p>
            <a:pPr marL="444500" indent="-444500">
              <a:buFont typeface="+mj-lt"/>
              <a:buAutoNum type="arabicPeriod"/>
              <a:tabLst/>
            </a:pPr>
            <a:r>
              <a:rPr lang="en-US" sz="2800" dirty="0" smtClean="0">
                <a:solidFill>
                  <a:schemeClr val="tx1">
                    <a:lumMod val="40000"/>
                    <a:lumOff val="60000"/>
                  </a:schemeClr>
                </a:solidFill>
              </a:rPr>
              <a:t>Add implementations of the </a:t>
            </a:r>
            <a:r>
              <a:rPr lang="en-US" sz="2800" noProof="1" smtClean="0">
                <a:ln w="500">
                  <a:noFill/>
                </a:ln>
                <a:solidFill>
                  <a:schemeClr val="accent5">
                    <a:lumMod val="20000"/>
                    <a:lumOff val="80000"/>
                  </a:schemeClr>
                </a:solidFill>
                <a:latin typeface="Consolas" pitchFamily="49" charset="0"/>
                <a:cs typeface="Consolas" pitchFamily="49" charset="0"/>
              </a:rPr>
              <a:t>ICloneable</a:t>
            </a:r>
            <a:r>
              <a:rPr lang="en-US" sz="2800" dirty="0" smtClean="0">
                <a:effectLst>
                  <a:outerShdw blurRad="50800" dist="38100" algn="tr" rotWithShape="0">
                    <a:prstClr val="black">
                      <a:alpha val="40000"/>
                    </a:prstClr>
                  </a:outerShdw>
                </a:effectLst>
              </a:rPr>
              <a:t> </a:t>
            </a:r>
            <a:r>
              <a:rPr lang="en-US" sz="2800" dirty="0" smtClean="0">
                <a:solidFill>
                  <a:schemeClr val="tx1">
                    <a:lumMod val="40000"/>
                    <a:lumOff val="60000"/>
                  </a:schemeClr>
                </a:solidFill>
              </a:rPr>
              <a:t>interface. The </a:t>
            </a:r>
            <a:r>
              <a:rPr lang="en-US" sz="2800" noProof="1" smtClean="0">
                <a:ln w="500">
                  <a:noFill/>
                </a:ln>
                <a:solidFill>
                  <a:schemeClr val="accent5">
                    <a:lumMod val="20000"/>
                    <a:lumOff val="80000"/>
                  </a:schemeClr>
                </a:solidFill>
                <a:latin typeface="Consolas" pitchFamily="49" charset="0"/>
                <a:cs typeface="Consolas" pitchFamily="49" charset="0"/>
              </a:rPr>
              <a:t>Clone</a:t>
            </a:r>
            <a:r>
              <a:rPr lang="bg-BG" sz="2800" dirty="0" smtClean="0">
                <a:ln w="500">
                  <a:noFill/>
                </a:ln>
                <a:solidFill>
                  <a:schemeClr val="accent5">
                    <a:lumMod val="20000"/>
                    <a:lumOff val="80000"/>
                  </a:schemeClr>
                </a:solidFill>
                <a:latin typeface="Consolas" pitchFamily="49" charset="0"/>
                <a:cs typeface="Consolas" pitchFamily="49" charset="0"/>
              </a:rPr>
              <a:t>()</a:t>
            </a:r>
            <a:r>
              <a:rPr lang="bg-BG" sz="2800" dirty="0" smtClean="0">
                <a:effectLst>
                  <a:outerShdw blurRad="50800" dist="38100" algn="tr" rotWithShape="0">
                    <a:prstClr val="black">
                      <a:alpha val="40000"/>
                    </a:prstClr>
                  </a:outerShdw>
                </a:effectLst>
              </a:rPr>
              <a:t> </a:t>
            </a:r>
            <a:r>
              <a:rPr lang="en-US" sz="2800" dirty="0" smtClean="0">
                <a:solidFill>
                  <a:schemeClr val="tx1">
                    <a:lumMod val="40000"/>
                    <a:lumOff val="60000"/>
                  </a:schemeClr>
                </a:solidFill>
              </a:rPr>
              <a:t>method should deeply copy all object's fields into a new object of type </a:t>
            </a:r>
            <a:r>
              <a:rPr lang="en-US" sz="2800" noProof="1" smtClean="0">
                <a:ln w="500">
                  <a:noFill/>
                </a:ln>
                <a:solidFill>
                  <a:schemeClr val="accent5">
                    <a:lumMod val="20000"/>
                    <a:lumOff val="80000"/>
                  </a:schemeClr>
                </a:solidFill>
                <a:latin typeface="Consolas" pitchFamily="49" charset="0"/>
                <a:cs typeface="Consolas" pitchFamily="49" charset="0"/>
              </a:rPr>
              <a:t>Student</a:t>
            </a:r>
            <a:r>
              <a:rPr lang="en-US" sz="2800" dirty="0" smtClean="0">
                <a:effectLst>
                  <a:outerShdw blurRad="50800" dist="38100" algn="tr" rotWithShape="0">
                    <a:prstClr val="black">
                      <a:alpha val="40000"/>
                    </a:prstClr>
                  </a:outerShdw>
                </a:effectLst>
              </a:rPr>
              <a:t>.</a:t>
            </a:r>
            <a:endParaRPr lang="en-US" sz="2800"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65</a:t>
            </a:fld>
            <a:endParaRPr lang="en-US" dirty="0"/>
          </a:p>
        </p:txBody>
      </p:sp>
    </p:spTree>
    <p:extLst>
      <p:ext uri="{BB962C8B-B14F-4D97-AF65-F5344CB8AC3E}">
        <p14:creationId xmlns:p14="http://schemas.microsoft.com/office/powerpoint/2010/main" val="263761160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 (2)</a:t>
            </a:r>
            <a:endParaRPr lang="en-US" dirty="0"/>
          </a:p>
        </p:txBody>
      </p:sp>
      <p:sp>
        <p:nvSpPr>
          <p:cNvPr id="3" name="Content Placeholder 2"/>
          <p:cNvSpPr>
            <a:spLocks noGrp="1"/>
          </p:cNvSpPr>
          <p:nvPr>
            <p:ph idx="1"/>
          </p:nvPr>
        </p:nvSpPr>
        <p:spPr>
          <a:xfrm>
            <a:off x="228600" y="838200"/>
            <a:ext cx="8686800" cy="5791200"/>
          </a:xfrm>
        </p:spPr>
        <p:txBody>
          <a:bodyPr/>
          <a:lstStyle/>
          <a:p>
            <a:pPr marL="444500" indent="-444500">
              <a:buFont typeface="+mj-lt"/>
              <a:buAutoNum type="arabicPeriod" startAt="3"/>
              <a:tabLst/>
            </a:pPr>
            <a:r>
              <a:rPr lang="en-US" sz="2800" dirty="0" smtClean="0">
                <a:solidFill>
                  <a:schemeClr val="tx1">
                    <a:lumMod val="40000"/>
                    <a:lumOff val="60000"/>
                  </a:schemeClr>
                </a:solidFill>
              </a:rPr>
              <a:t>Implement the </a:t>
            </a:r>
            <a:r>
              <a:rPr lang="bg-BG" sz="2800" dirty="0" smtClean="0">
                <a:solidFill>
                  <a:schemeClr val="tx1">
                    <a:lumMod val="40000"/>
                    <a:lumOff val="60000"/>
                  </a:schemeClr>
                </a:solidFill>
              </a:rPr>
              <a:t> </a:t>
            </a:r>
            <a:r>
              <a:rPr lang="en-US" sz="2800" noProof="1" smtClean="0">
                <a:ln w="500">
                  <a:noFill/>
                </a:ln>
                <a:solidFill>
                  <a:schemeClr val="accent5">
                    <a:lumMod val="20000"/>
                    <a:lumOff val="80000"/>
                  </a:schemeClr>
                </a:solidFill>
                <a:latin typeface="Consolas" pitchFamily="49" charset="0"/>
                <a:cs typeface="Consolas" pitchFamily="49" charset="0"/>
              </a:rPr>
              <a:t>IComparable</a:t>
            </a:r>
            <a:r>
              <a:rPr lang="en-US" sz="2800" noProof="1" smtClean="0">
                <a:solidFill>
                  <a:schemeClr val="accent5">
                    <a:lumMod val="20000"/>
                    <a:lumOff val="80000"/>
                  </a:schemeClr>
                </a:solidFill>
                <a:effectLst>
                  <a:outerShdw blurRad="50800" dist="38100" algn="tr" rotWithShape="0">
                    <a:prstClr val="black">
                      <a:alpha val="40000"/>
                    </a:prstClr>
                  </a:outerShdw>
                </a:effectLst>
                <a:latin typeface="Consolas" pitchFamily="49" charset="0"/>
                <a:cs typeface="Consolas" pitchFamily="49" charset="0"/>
              </a:rPr>
              <a:t>&lt;Student&gt;</a:t>
            </a:r>
            <a:r>
              <a:rPr lang="en-US" sz="2800" dirty="0" smtClean="0">
                <a:effectLst>
                  <a:outerShdw blurRad="50800" dist="38100" algn="tr" rotWithShape="0">
                    <a:prstClr val="black">
                      <a:alpha val="40000"/>
                    </a:prstClr>
                  </a:outerShdw>
                </a:effectLst>
              </a:rPr>
              <a:t> </a:t>
            </a:r>
            <a:r>
              <a:rPr lang="en-US" sz="2800" dirty="0" smtClean="0">
                <a:solidFill>
                  <a:schemeClr val="tx1">
                    <a:lumMod val="40000"/>
                    <a:lumOff val="60000"/>
                  </a:schemeClr>
                </a:solidFill>
              </a:rPr>
              <a:t>interface to compare students by names (as first criteria, in lexicographic order) and by social security number (as second criteria, in increasing order).</a:t>
            </a:r>
          </a:p>
          <a:p>
            <a:pPr marL="444500" indent="-444500">
              <a:buFont typeface="+mj-lt"/>
              <a:buAutoNum type="arabicPeriod" startAt="3"/>
              <a:tabLst/>
            </a:pPr>
            <a:r>
              <a:rPr lang="en-US" sz="2800" dirty="0" smtClean="0"/>
              <a:t>Create a class </a:t>
            </a:r>
            <a:r>
              <a:rPr lang="en-US" sz="2800" dirty="0" smtClean="0">
                <a:solidFill>
                  <a:schemeClr val="accent5">
                    <a:lumMod val="20000"/>
                    <a:lumOff val="80000"/>
                  </a:schemeClr>
                </a:solidFill>
                <a:latin typeface="Consolas" pitchFamily="49" charset="0"/>
              </a:rPr>
              <a:t>Person</a:t>
            </a:r>
            <a:r>
              <a:rPr lang="en-US" sz="2800" dirty="0" smtClean="0"/>
              <a:t> with two fields – name and age. Age can be left unspecified (may contain </a:t>
            </a:r>
            <a:r>
              <a:rPr lang="en-US" sz="2800" dirty="0" smtClean="0">
                <a:solidFill>
                  <a:schemeClr val="accent5">
                    <a:lumMod val="20000"/>
                    <a:lumOff val="80000"/>
                  </a:schemeClr>
                </a:solidFill>
                <a:effectLst>
                  <a:outerShdw blurRad="38100" dist="38100" dir="2700000" algn="tl">
                    <a:srgbClr val="000000"/>
                  </a:outerShdw>
                </a:effectLst>
                <a:latin typeface="Consolas" pitchFamily="49" charset="0"/>
              </a:rPr>
              <a:t>null</a:t>
            </a:r>
            <a:r>
              <a:rPr lang="en-US" sz="2800" dirty="0" smtClean="0">
                <a:solidFill>
                  <a:schemeClr val="hlink"/>
                </a:solidFill>
                <a:effectLst>
                  <a:outerShdw blurRad="38100" dist="38100" dir="2700000" algn="tl">
                    <a:srgbClr val="000000"/>
                  </a:outerShdw>
                </a:effectLst>
              </a:rPr>
              <a:t> </a:t>
            </a:r>
            <a:r>
              <a:rPr lang="en-US" sz="2800" dirty="0" smtClean="0"/>
              <a:t>value. Override </a:t>
            </a:r>
            <a:r>
              <a:rPr lang="en-US" sz="2800" noProof="1" smtClean="0">
                <a:solidFill>
                  <a:schemeClr val="accent5">
                    <a:lumMod val="20000"/>
                    <a:lumOff val="80000"/>
                  </a:schemeClr>
                </a:solidFill>
                <a:latin typeface="Consolas" pitchFamily="49" charset="0"/>
              </a:rPr>
              <a:t>ToString()</a:t>
            </a:r>
            <a:r>
              <a:rPr lang="en-US" sz="2800" dirty="0" smtClean="0"/>
              <a:t> to display the information of a person and if age is not specified – to say so. Write a program to test this functionality.</a:t>
            </a:r>
          </a:p>
          <a:p>
            <a:pPr marL="444500" indent="-444500">
              <a:buFont typeface="+mj-lt"/>
              <a:buAutoNum type="arabicPeriod" startAt="3"/>
              <a:tabLst/>
            </a:pPr>
            <a:r>
              <a:rPr lang="en-US" sz="2800" dirty="0" smtClean="0"/>
              <a:t>Define a class BitArray64 to hold 64 bit values inside an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ulong</a:t>
            </a:r>
            <a:r>
              <a:rPr lang="en-US" sz="2800" dirty="0" smtClean="0"/>
              <a:t> value. Implement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IEnumerable&lt;int&gt;</a:t>
            </a:r>
            <a:r>
              <a:rPr lang="en-US" sz="2800" dirty="0" smtClean="0"/>
              <a:t> and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Equals(…)</a:t>
            </a:r>
            <a:r>
              <a:rPr lang="en-US" sz="2800" dirty="0" smtClean="0"/>
              <a:t>,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GetHashCode()</a:t>
            </a:r>
            <a:r>
              <a:rPr lang="en-US" sz="2800" dirty="0" smtClean="0"/>
              <a:t>,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a:t>
            </a:r>
            <a:r>
              <a:rPr lang="en-US" sz="2800" dirty="0" smtClean="0"/>
              <a:t>,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a:t>
            </a:r>
            <a:r>
              <a:rPr lang="en-US" sz="2800" dirty="0" smtClean="0"/>
              <a:t> and </a:t>
            </a:r>
            <a:r>
              <a:rPr lang="en-US" sz="2800" noProof="1" smtClean="0">
                <a:solidFill>
                  <a:schemeClr val="accent5">
                    <a:lumMod val="20000"/>
                    <a:lumOff val="80000"/>
                  </a:schemeClr>
                </a:solidFill>
                <a:latin typeface="Consolas" panose="020B0609020204030204" pitchFamily="49" charset="0"/>
                <a:cs typeface="Consolas" panose="020B0609020204030204" pitchFamily="49" charset="0"/>
              </a:rPr>
              <a:t>!=</a:t>
            </a:r>
            <a:r>
              <a:rPr lang="en-US" sz="2800" dirty="0" smtClean="0"/>
              <a:t>.</a:t>
            </a:r>
            <a:endParaRPr lang="bg-BG" sz="2800" dirty="0" smtClean="0"/>
          </a:p>
          <a:p>
            <a:pPr marL="401638" indent="-401638">
              <a:buNone/>
              <a:tabLst>
                <a:tab pos="463550" algn="l"/>
              </a:tabLst>
            </a:pPr>
            <a:endParaRPr lang="en-US" sz="2800" dirty="0">
              <a:solidFill>
                <a:schemeClr val="tx1">
                  <a:lumMod val="75000"/>
                </a:schemeClr>
              </a:solidFill>
            </a:endParaRP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66</a:t>
            </a:fld>
            <a:endParaRPr lang="en-US" dirty="0"/>
          </a:p>
        </p:txBody>
      </p:sp>
    </p:spTree>
    <p:extLst>
      <p:ext uri="{BB962C8B-B14F-4D97-AF65-F5344CB8AC3E}">
        <p14:creationId xmlns:p14="http://schemas.microsoft.com/office/powerpoint/2010/main" val="196493284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 (3)</a:t>
            </a:r>
            <a:endParaRPr lang="en-US" dirty="0"/>
          </a:p>
        </p:txBody>
      </p:sp>
      <p:sp>
        <p:nvSpPr>
          <p:cNvPr id="3" name="Content Placeholder 2"/>
          <p:cNvSpPr>
            <a:spLocks noGrp="1"/>
          </p:cNvSpPr>
          <p:nvPr>
            <p:ph idx="1"/>
          </p:nvPr>
        </p:nvSpPr>
        <p:spPr/>
        <p:txBody>
          <a:bodyPr/>
          <a:lstStyle/>
          <a:p>
            <a:pPr marL="450850" indent="-450850">
              <a:buFont typeface="+mj-lt"/>
              <a:buAutoNum type="arabicPeriod" startAt="6"/>
              <a:tabLst/>
            </a:pPr>
            <a:r>
              <a:rPr lang="en-US" sz="2800" dirty="0" smtClean="0">
                <a:solidFill>
                  <a:schemeClr val="tx1">
                    <a:lumMod val="40000"/>
                    <a:lumOff val="60000"/>
                  </a:schemeClr>
                </a:solidFill>
              </a:rPr>
              <a:t>* D</a:t>
            </a:r>
            <a:r>
              <a:rPr lang="en-US" sz="2800" dirty="0" smtClean="0">
                <a:effectLst>
                  <a:outerShdw blurRad="50800" dist="38100" algn="tr" rotWithShape="0">
                    <a:prstClr val="black">
                      <a:alpha val="40000"/>
                    </a:prstClr>
                  </a:outerShdw>
                </a:effectLst>
              </a:rPr>
              <a:t>efine the data structure binary search tree with operations for "adding new element", "searching element" and "deleting elements". It is not necessary to keep the tree balanced. Implement the standard methods from </a:t>
            </a:r>
            <a:r>
              <a:rPr lang="bg-BG" sz="2800" dirty="0" smtClean="0">
                <a:ln w="500">
                  <a:noFill/>
                </a:ln>
                <a:solidFill>
                  <a:schemeClr val="accent5">
                    <a:lumMod val="20000"/>
                    <a:lumOff val="80000"/>
                  </a:schemeClr>
                </a:solidFill>
                <a:latin typeface="Consolas" pitchFamily="49" charset="0"/>
                <a:cs typeface="Consolas" pitchFamily="49" charset="0"/>
              </a:rPr>
              <a:t>System.Object</a:t>
            </a:r>
            <a:r>
              <a:rPr lang="bg-BG" sz="2800" dirty="0" smtClean="0">
                <a:effectLst>
                  <a:outerShdw blurRad="50800" dist="38100" algn="tr" rotWithShape="0">
                    <a:prstClr val="black">
                      <a:alpha val="40000"/>
                    </a:prstClr>
                  </a:outerShdw>
                </a:effectLst>
              </a:rPr>
              <a:t> – </a:t>
            </a:r>
            <a:r>
              <a:rPr lang="bg-BG" sz="2800" dirty="0" smtClean="0">
                <a:ln w="500">
                  <a:noFill/>
                </a:ln>
                <a:solidFill>
                  <a:schemeClr val="accent5">
                    <a:lumMod val="20000"/>
                    <a:lumOff val="80000"/>
                  </a:schemeClr>
                </a:solidFill>
                <a:latin typeface="Consolas" pitchFamily="49" charset="0"/>
                <a:cs typeface="Consolas" pitchFamily="49" charset="0"/>
              </a:rPr>
              <a:t>ToString</a:t>
            </a:r>
            <a:r>
              <a:rPr lang="bg-BG" sz="2800" dirty="0" smtClean="0">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Equals(…),</a:t>
            </a:r>
            <a:r>
              <a:rPr lang="bg-BG" sz="2800" dirty="0" smtClean="0">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GetHashCode()</a:t>
            </a:r>
            <a:r>
              <a:rPr lang="bg-BG" sz="2800" dirty="0" smtClean="0">
                <a:effectLst>
                  <a:outerShdw blurRad="50800" dist="38100" algn="tr" rotWithShape="0">
                    <a:prstClr val="black">
                      <a:alpha val="40000"/>
                    </a:prstClr>
                  </a:outerShdw>
                </a:effectLst>
              </a:rPr>
              <a:t> </a:t>
            </a:r>
            <a:r>
              <a:rPr lang="en-US" sz="2800" dirty="0" smtClean="0">
                <a:effectLst>
                  <a:outerShdw blurRad="50800" dist="38100" algn="tr" rotWithShape="0">
                    <a:prstClr val="black">
                      <a:alpha val="40000"/>
                    </a:prstClr>
                  </a:outerShdw>
                </a:effectLst>
              </a:rPr>
              <a:t>and the operators for comparison </a:t>
            </a:r>
            <a:r>
              <a:rPr lang="bg-BG" sz="2800" dirty="0" smtClean="0">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a:t>
            </a:r>
            <a:r>
              <a:rPr lang="bg-BG" sz="2800" dirty="0" smtClean="0">
                <a:effectLst>
                  <a:outerShdw blurRad="50800" dist="38100" algn="tr" rotWithShape="0">
                    <a:prstClr val="black">
                      <a:alpha val="40000"/>
                    </a:prstClr>
                  </a:outerShdw>
                </a:effectLst>
              </a:rPr>
              <a:t> </a:t>
            </a:r>
            <a:r>
              <a:rPr lang="en-US" sz="2800" dirty="0" smtClean="0">
                <a:effectLst>
                  <a:outerShdw blurRad="50800" dist="38100" algn="tr" rotWithShape="0">
                    <a:prstClr val="black">
                      <a:alpha val="40000"/>
                    </a:prstClr>
                  </a:outerShdw>
                </a:effectLst>
              </a:rPr>
              <a:t>and</a:t>
            </a:r>
            <a:r>
              <a:rPr lang="bg-BG" sz="2800" dirty="0" smtClean="0">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a:t>
            </a:r>
            <a:r>
              <a:rPr lang="bg-BG" sz="2800" dirty="0" smtClean="0">
                <a:effectLst>
                  <a:outerShdw blurRad="50800" dist="38100" algn="tr" rotWithShape="0">
                    <a:prstClr val="black">
                      <a:alpha val="40000"/>
                    </a:prstClr>
                  </a:outerShdw>
                </a:effectLst>
              </a:rPr>
              <a:t> </a:t>
            </a:r>
            <a:r>
              <a:rPr lang="en-US" sz="2800" dirty="0" smtClean="0">
                <a:effectLst>
                  <a:outerShdw blurRad="50800" dist="38100" algn="tr" rotWithShape="0">
                    <a:prstClr val="black">
                      <a:alpha val="40000"/>
                    </a:prstClr>
                  </a:outerShdw>
                </a:effectLst>
              </a:rPr>
              <a:t>Add and implement the </a:t>
            </a:r>
            <a:r>
              <a:rPr lang="bg-BG" sz="2800" dirty="0" smtClean="0">
                <a:ln w="500">
                  <a:noFill/>
                </a:ln>
                <a:solidFill>
                  <a:schemeClr val="accent5">
                    <a:lumMod val="20000"/>
                    <a:lumOff val="80000"/>
                  </a:schemeClr>
                </a:solidFill>
                <a:latin typeface="Consolas" pitchFamily="49" charset="0"/>
                <a:cs typeface="Consolas" pitchFamily="49" charset="0"/>
              </a:rPr>
              <a:t>ICloneable</a:t>
            </a:r>
            <a:r>
              <a:rPr lang="en-US" sz="2800" dirty="0" smtClean="0">
                <a:effectLst>
                  <a:outerShdw blurRad="50800" dist="38100" algn="tr" rotWithShape="0">
                    <a:prstClr val="black">
                      <a:alpha val="40000"/>
                    </a:prstClr>
                  </a:outerShdw>
                </a:effectLst>
              </a:rPr>
              <a:t> interface for deep copy of the tree. Remark: Use two types – structure </a:t>
            </a:r>
            <a:r>
              <a:rPr lang="bg-BG" sz="2800" dirty="0" smtClean="0">
                <a:ln w="500">
                  <a:noFill/>
                </a:ln>
                <a:solidFill>
                  <a:schemeClr val="accent5">
                    <a:lumMod val="20000"/>
                    <a:lumOff val="80000"/>
                  </a:schemeClr>
                </a:solidFill>
                <a:latin typeface="Consolas" pitchFamily="49" charset="0"/>
                <a:cs typeface="Consolas" pitchFamily="49" charset="0"/>
              </a:rPr>
              <a:t>BinarySe</a:t>
            </a:r>
            <a:r>
              <a:rPr lang="en-US" sz="2800" dirty="0" smtClean="0">
                <a:ln w="500">
                  <a:noFill/>
                </a:ln>
                <a:solidFill>
                  <a:schemeClr val="accent5">
                    <a:lumMod val="20000"/>
                    <a:lumOff val="80000"/>
                  </a:schemeClr>
                </a:solidFill>
                <a:latin typeface="Consolas" pitchFamily="49" charset="0"/>
                <a:cs typeface="Consolas" pitchFamily="49" charset="0"/>
              </a:rPr>
              <a:t>a</a:t>
            </a:r>
            <a:r>
              <a:rPr lang="bg-BG" sz="2800" dirty="0" smtClean="0">
                <a:ln w="500">
                  <a:noFill/>
                </a:ln>
                <a:solidFill>
                  <a:schemeClr val="accent5">
                    <a:lumMod val="20000"/>
                    <a:lumOff val="80000"/>
                  </a:schemeClr>
                </a:solidFill>
                <a:latin typeface="Consolas" pitchFamily="49" charset="0"/>
                <a:cs typeface="Consolas" pitchFamily="49" charset="0"/>
              </a:rPr>
              <a:t>rchTree</a:t>
            </a:r>
            <a:r>
              <a:rPr lang="bg-BG" sz="2800" dirty="0" smtClean="0">
                <a:effectLst>
                  <a:outerShdw blurRad="50800" dist="38100" algn="tr" rotWithShape="0">
                    <a:prstClr val="black">
                      <a:alpha val="40000"/>
                    </a:prstClr>
                  </a:outerShdw>
                </a:effectLst>
              </a:rPr>
              <a:t> (</a:t>
            </a:r>
            <a:r>
              <a:rPr lang="en-US" sz="2800" dirty="0" smtClean="0">
                <a:effectLst>
                  <a:outerShdw blurRad="50800" dist="38100" algn="tr" rotWithShape="0">
                    <a:prstClr val="black">
                      <a:alpha val="40000"/>
                    </a:prstClr>
                  </a:outerShdw>
                </a:effectLst>
              </a:rPr>
              <a:t>for the tree</a:t>
            </a:r>
            <a:r>
              <a:rPr lang="bg-BG" sz="2800" dirty="0" smtClean="0">
                <a:effectLst>
                  <a:outerShdw blurRad="50800" dist="38100" algn="tr" rotWithShape="0">
                    <a:prstClr val="black">
                      <a:alpha val="40000"/>
                    </a:prstClr>
                  </a:outerShdw>
                </a:effectLst>
              </a:rPr>
              <a:t>) </a:t>
            </a:r>
            <a:r>
              <a:rPr lang="en-US" sz="2800" dirty="0" smtClean="0">
                <a:effectLst>
                  <a:outerShdw blurRad="50800" dist="38100" algn="tr" rotWithShape="0">
                    <a:prstClr val="black">
                      <a:alpha val="40000"/>
                    </a:prstClr>
                  </a:outerShdw>
                </a:effectLst>
              </a:rPr>
              <a:t>and class</a:t>
            </a:r>
            <a:r>
              <a:rPr lang="bg-BG" sz="2800" dirty="0" smtClean="0">
                <a:effectLst>
                  <a:outerShdw blurRad="50800" dist="38100" algn="tr" rotWithShape="0">
                    <a:prstClr val="black">
                      <a:alpha val="40000"/>
                    </a:prstClr>
                  </a:outerShdw>
                </a:effectLst>
              </a:rPr>
              <a:t> </a:t>
            </a:r>
            <a:r>
              <a:rPr lang="bg-BG" sz="2800" dirty="0" smtClean="0">
                <a:ln w="500">
                  <a:noFill/>
                </a:ln>
                <a:solidFill>
                  <a:schemeClr val="accent5">
                    <a:lumMod val="20000"/>
                    <a:lumOff val="80000"/>
                  </a:schemeClr>
                </a:solidFill>
                <a:latin typeface="Consolas" pitchFamily="49" charset="0"/>
                <a:cs typeface="Consolas" pitchFamily="49" charset="0"/>
              </a:rPr>
              <a:t>TreeNode</a:t>
            </a:r>
            <a:r>
              <a:rPr lang="bg-BG" sz="2800" dirty="0" smtClean="0">
                <a:effectLst>
                  <a:outerShdw blurRad="50800" dist="38100" algn="tr" rotWithShape="0">
                    <a:prstClr val="black">
                      <a:alpha val="40000"/>
                    </a:prstClr>
                  </a:outerShdw>
                </a:effectLst>
              </a:rPr>
              <a:t> (</a:t>
            </a:r>
            <a:r>
              <a:rPr lang="en-US" sz="2800" dirty="0" smtClean="0">
                <a:effectLst>
                  <a:outerShdw blurRad="50800" dist="38100" algn="tr" rotWithShape="0">
                    <a:prstClr val="black">
                      <a:alpha val="40000"/>
                    </a:prstClr>
                  </a:outerShdw>
                </a:effectLst>
              </a:rPr>
              <a:t>for the tree elements</a:t>
            </a:r>
            <a:r>
              <a:rPr lang="bg-BG" sz="2800" dirty="0" smtClean="0">
                <a:effectLst>
                  <a:outerShdw blurRad="50800" dist="38100" algn="tr" rotWithShape="0">
                    <a:prstClr val="black">
                      <a:alpha val="40000"/>
                    </a:prstClr>
                  </a:outerShdw>
                </a:effectLst>
              </a:rPr>
              <a:t>).</a:t>
            </a:r>
            <a:r>
              <a:rPr lang="en-US" sz="2800" dirty="0" smtClean="0">
                <a:effectLst>
                  <a:outerShdw blurRad="50800" dist="38100" algn="tr" rotWithShape="0">
                    <a:prstClr val="black">
                      <a:alpha val="40000"/>
                    </a:prstClr>
                  </a:outerShdw>
                </a:effectLst>
              </a:rPr>
              <a:t> Implement </a:t>
            </a:r>
            <a:r>
              <a:rPr lang="en-US" sz="2800" noProof="1" smtClean="0">
                <a:solidFill>
                  <a:schemeClr val="accent5">
                    <a:lumMod val="20000"/>
                    <a:lumOff val="80000"/>
                  </a:schemeClr>
                </a:solidFill>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IEnumerable&lt;T&gt;</a:t>
            </a:r>
            <a:r>
              <a:rPr lang="en-US" sz="2800" dirty="0" smtClean="0">
                <a:effectLst>
                  <a:outerShdw blurRad="50800" dist="38100" algn="tr" rotWithShape="0">
                    <a:prstClr val="black">
                      <a:alpha val="40000"/>
                    </a:prstClr>
                  </a:outerShdw>
                </a:effectLst>
              </a:rPr>
              <a:t> to traverse the tree.</a:t>
            </a:r>
            <a:endParaRPr lang="en-US" sz="2800" dirty="0" smtClean="0"/>
          </a:p>
          <a:p>
            <a:pPr marL="401638" indent="-401638">
              <a:buNone/>
              <a:tabLst>
                <a:tab pos="463550" algn="l"/>
              </a:tabLst>
            </a:pPr>
            <a:endParaRPr lang="en-US" sz="2800" dirty="0">
              <a:solidFill>
                <a:schemeClr val="tx1">
                  <a:lumMod val="75000"/>
                </a:schemeClr>
              </a:solidFill>
            </a:endParaRP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67</a:t>
            </a:fld>
            <a:endParaRPr lang="en-US" dirty="0"/>
          </a:p>
        </p:txBody>
      </p:sp>
    </p:spTree>
    <p:extLst>
      <p:ext uri="{BB962C8B-B14F-4D97-AF65-F5344CB8AC3E}">
        <p14:creationId xmlns:p14="http://schemas.microsoft.com/office/powerpoint/2010/main" val="10137905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47800"/>
            <a:ext cx="8229600" cy="685800"/>
          </a:xfrm>
        </p:spPr>
        <p:txBody>
          <a:bodyPr/>
          <a:lstStyle/>
          <a:p>
            <a:r>
              <a:rPr lang="en-US" dirty="0" smtClean="0">
                <a:effectLst>
                  <a:outerShdw blurRad="50800" dist="38100" algn="tr" rotWithShape="0">
                    <a:prstClr val="black">
                      <a:alpha val="40000"/>
                    </a:prstClr>
                  </a:outerShdw>
                </a:effectLst>
              </a:rPr>
              <a:t>The </a:t>
            </a:r>
            <a:r>
              <a:rPr lang="bg-BG" dirty="0" smtClean="0">
                <a:effectLst>
                  <a:outerShdw blurRad="50800" dist="38100" algn="tr" rotWithShape="0">
                    <a:prstClr val="black">
                      <a:alpha val="40000"/>
                    </a:prstClr>
                  </a:outerShdw>
                </a:effectLst>
              </a:rPr>
              <a:t> </a:t>
            </a:r>
            <a:r>
              <a:rPr lang="en-US" noProof="1"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System.Object</a:t>
            </a:r>
            <a:r>
              <a:rPr lang="en-US" dirty="0" smtClean="0">
                <a:effectLst>
                  <a:outerShdw blurRad="50800" dist="38100" algn="tr" rotWithShape="0">
                    <a:prstClr val="black">
                      <a:alpha val="40000"/>
                    </a:prstClr>
                  </a:outerShdw>
                </a:effectLst>
              </a:rPr>
              <a:t> Type</a:t>
            </a:r>
            <a:endParaRPr lang="bg-BG" dirty="0" smtClean="0">
              <a:effectLst>
                <a:outerShdw blurRad="50800" dist="38100" algn="tr" rotWithShape="0">
                  <a:prstClr val="black">
                    <a:alpha val="40000"/>
                  </a:prst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2704078"/>
            <a:ext cx="3028950" cy="3391922"/>
          </a:xfrm>
          <a:prstGeom prst="roundRect">
            <a:avLst>
              <a:gd name="adj" fmla="val 5056"/>
            </a:avLst>
          </a:prstGeom>
          <a:effectLst>
            <a:softEdge rad="127000"/>
          </a:effectLst>
        </p:spPr>
      </p:pic>
      <p:pic>
        <p:nvPicPr>
          <p:cNvPr id="1026" name="Picture 2" descr="http://cdn1.iconfinder.com/data/icons/IS_programmers_icon_pack_vol2/512/object.png"/>
          <p:cNvPicPr>
            <a:picLocks noChangeAspect="1" noChangeArrowheads="1"/>
          </p:cNvPicPr>
          <p:nvPr/>
        </p:nvPicPr>
        <p:blipFill>
          <a:blip r:embed="rId3" cstate="screen">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rot="189319">
            <a:off x="5638800" y="3365778"/>
            <a:ext cx="2362200" cy="236220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upload.wikimedia.org/wikipedia/commons/1/15/Water-elpot-transparent-3D-balls.png"/>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rot="20368481">
            <a:off x="722017" y="3051692"/>
            <a:ext cx="2943902" cy="2736118"/>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35773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50800" dist="38100" algn="tr" rotWithShape="0">
                    <a:prstClr val="black">
                      <a:alpha val="40000"/>
                    </a:prstClr>
                  </a:outerShdw>
                </a:effectLst>
              </a:rPr>
              <a:t>System.Object Type</a:t>
            </a:r>
            <a:r>
              <a:rPr lang="bg-BG" dirty="0" smtClean="0">
                <a:effectLst>
                  <a:outerShdw blurRad="50800" dist="38100" algn="tr" rotWithShape="0">
                    <a:prstClr val="black">
                      <a:alpha val="40000"/>
                    </a:prstClr>
                  </a:outerShdw>
                </a:effectLst>
              </a:rPr>
              <a:t> </a:t>
            </a:r>
            <a:endParaRPr lang="en-US" dirty="0"/>
          </a:p>
        </p:txBody>
      </p:sp>
      <p:sp>
        <p:nvSpPr>
          <p:cNvPr id="3" name="Content Placeholder 2"/>
          <p:cNvSpPr>
            <a:spLocks noGrp="1"/>
          </p:cNvSpPr>
          <p:nvPr>
            <p:ph idx="1"/>
          </p:nvPr>
        </p:nvSpPr>
        <p:spPr>
          <a:xfrm>
            <a:off x="228600" y="990600"/>
            <a:ext cx="8686800" cy="5715000"/>
          </a:xfrm>
        </p:spPr>
        <p:txBody>
          <a:bodyPr/>
          <a:lstStyle/>
          <a:p>
            <a:pPr>
              <a:lnSpc>
                <a:spcPct val="100000"/>
              </a:lnSpc>
            </a:pPr>
            <a:r>
              <a:rPr lang="en-US" dirty="0" smtClean="0"/>
              <a:t>Base class for each</a:t>
            </a:r>
            <a:r>
              <a:rPr lang="bg-BG" dirty="0" smtClean="0"/>
              <a:t> .NET</a:t>
            </a:r>
            <a:r>
              <a:rPr lang="en-US" dirty="0" smtClean="0"/>
              <a:t> type</a:t>
            </a:r>
            <a:endParaRPr lang="bg-BG" dirty="0" smtClean="0"/>
          </a:p>
          <a:p>
            <a:pPr lvl="1">
              <a:lnSpc>
                <a:spcPct val="100000"/>
              </a:lnSpc>
            </a:pPr>
            <a:r>
              <a:rPr lang="en-US" dirty="0" smtClean="0"/>
              <a:t>Inherited by default when</a:t>
            </a:r>
            <a:br>
              <a:rPr lang="en-US" dirty="0" smtClean="0"/>
            </a:br>
            <a:r>
              <a:rPr lang="en-US" dirty="0" smtClean="0"/>
              <a:t>a new type is defined</a:t>
            </a:r>
          </a:p>
          <a:p>
            <a:pPr>
              <a:lnSpc>
                <a:spcPct val="100000"/>
              </a:lnSpc>
            </a:pPr>
            <a:r>
              <a:rPr lang="en-US" dirty="0" smtClean="0"/>
              <a:t>Important virtual methods</a:t>
            </a:r>
            <a:r>
              <a:rPr lang="bg-BG" dirty="0" smtClean="0"/>
              <a:t>:</a:t>
            </a:r>
          </a:p>
          <a:p>
            <a:pPr lvl="1">
              <a:lnSpc>
                <a:spcPct val="100000"/>
              </a:lnSpc>
            </a:pPr>
            <a:r>
              <a:rPr lang="en-US" sz="2800" dirty="0" smtClean="0">
                <a:ln w="500">
                  <a:noFill/>
                </a:ln>
                <a:solidFill>
                  <a:schemeClr val="accent5">
                    <a:lumMod val="20000"/>
                    <a:lumOff val="80000"/>
                  </a:schemeClr>
                </a:solidFill>
                <a:latin typeface="Consolas" pitchFamily="49" charset="0"/>
                <a:cs typeface="Consolas" pitchFamily="49" charset="0"/>
              </a:rPr>
              <a:t>Equals</a:t>
            </a:r>
            <a:r>
              <a:rPr lang="bg-BG" sz="2800" dirty="0" smtClean="0">
                <a:ln w="500">
                  <a:noFill/>
                </a:ln>
                <a:solidFill>
                  <a:schemeClr val="accent5">
                    <a:lumMod val="20000"/>
                    <a:lumOff val="80000"/>
                  </a:schemeClr>
                </a:solidFill>
                <a:latin typeface="Consolas" pitchFamily="49" charset="0"/>
                <a:cs typeface="Consolas" pitchFamily="49" charset="0"/>
              </a:rPr>
              <a:t>()</a:t>
            </a:r>
            <a:r>
              <a:rPr lang="bg-BG" dirty="0" smtClean="0"/>
              <a:t> – </a:t>
            </a:r>
            <a:r>
              <a:rPr lang="en-US" dirty="0" smtClean="0"/>
              <a:t>comparison with other object</a:t>
            </a:r>
            <a:endParaRPr lang="bg-BG" dirty="0" smtClean="0"/>
          </a:p>
          <a:p>
            <a:pPr lvl="1">
              <a:lnSpc>
                <a:spcPct val="100000"/>
              </a:lnSpc>
            </a:pPr>
            <a:r>
              <a:rPr lang="bg-BG" sz="2800" dirty="0" smtClean="0">
                <a:ln w="500">
                  <a:noFill/>
                </a:ln>
                <a:solidFill>
                  <a:schemeClr val="accent5">
                    <a:lumMod val="20000"/>
                    <a:lumOff val="80000"/>
                  </a:schemeClr>
                </a:solidFill>
                <a:latin typeface="Consolas" pitchFamily="49" charset="0"/>
                <a:cs typeface="Consolas" pitchFamily="49" charset="0"/>
              </a:rPr>
              <a:t>ToString()</a:t>
            </a:r>
            <a:r>
              <a:rPr lang="bg-BG" dirty="0" smtClean="0"/>
              <a:t> – </a:t>
            </a:r>
            <a:r>
              <a:rPr lang="en-US" dirty="0" smtClean="0"/>
              <a:t>represents the object as a string</a:t>
            </a:r>
            <a:endParaRPr lang="bg-BG" dirty="0" smtClean="0"/>
          </a:p>
          <a:p>
            <a:pPr lvl="1">
              <a:lnSpc>
                <a:spcPct val="100000"/>
              </a:lnSpc>
            </a:pPr>
            <a:r>
              <a:rPr lang="bg-BG" sz="2800" dirty="0" smtClean="0">
                <a:ln w="500">
                  <a:noFill/>
                </a:ln>
                <a:solidFill>
                  <a:schemeClr val="accent5">
                    <a:lumMod val="20000"/>
                    <a:lumOff val="80000"/>
                  </a:schemeClr>
                </a:solidFill>
                <a:latin typeface="Consolas" pitchFamily="49" charset="0"/>
                <a:cs typeface="Consolas" pitchFamily="49" charset="0"/>
              </a:rPr>
              <a:t>GetHashCode()</a:t>
            </a:r>
            <a:r>
              <a:rPr lang="bg-BG" dirty="0" smtClean="0"/>
              <a:t> – </a:t>
            </a:r>
            <a:r>
              <a:rPr lang="en-US" dirty="0" smtClean="0"/>
              <a:t>evaluates the hash </a:t>
            </a:r>
            <a:br>
              <a:rPr lang="en-US" dirty="0" smtClean="0"/>
            </a:br>
            <a:r>
              <a:rPr lang="en-US" dirty="0" smtClean="0"/>
              <a:t>code (used with hash-tables)</a:t>
            </a:r>
            <a:endParaRPr lang="bg-BG" dirty="0" smtClean="0"/>
          </a:p>
          <a:p>
            <a:pPr lvl="1">
              <a:lnSpc>
                <a:spcPct val="100000"/>
              </a:lnSpc>
            </a:pPr>
            <a:r>
              <a:rPr lang="bg-BG" sz="2800" dirty="0" smtClean="0">
                <a:ln w="500">
                  <a:noFill/>
                </a:ln>
                <a:solidFill>
                  <a:schemeClr val="accent5">
                    <a:lumMod val="20000"/>
                    <a:lumOff val="80000"/>
                  </a:schemeClr>
                </a:solidFill>
                <a:latin typeface="Consolas" pitchFamily="49" charset="0"/>
                <a:cs typeface="Consolas" pitchFamily="49" charset="0"/>
              </a:rPr>
              <a:t>Finalize()</a:t>
            </a:r>
            <a:r>
              <a:rPr lang="bg-BG" dirty="0" smtClean="0"/>
              <a:t> –</a:t>
            </a:r>
            <a:r>
              <a:rPr lang="en-US" dirty="0" smtClean="0"/>
              <a:t> used for clean up purposes when an object is disposed</a:t>
            </a:r>
            <a:endParaRPr lang="bg-BG"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8</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8203" y="1073143"/>
            <a:ext cx="1899616" cy="2127257"/>
          </a:xfrm>
          <a:prstGeom prst="roundRect">
            <a:avLst>
              <a:gd name="adj" fmla="val 5056"/>
            </a:avLst>
          </a:prstGeom>
          <a:effectLst>
            <a:softEdge rad="63500"/>
          </a:effectLst>
        </p:spPr>
      </p:pic>
    </p:spTree>
    <p:extLst>
      <p:ext uri="{BB962C8B-B14F-4D97-AF65-F5344CB8AC3E}">
        <p14:creationId xmlns:p14="http://schemas.microsoft.com/office/powerpoint/2010/main" val="367688488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524000"/>
            <a:ext cx="8229600" cy="1752600"/>
          </a:xfrm>
        </p:spPr>
        <p:txBody>
          <a:bodyPr/>
          <a:lstStyle/>
          <a:p>
            <a:r>
              <a:rPr lang="en-US" smtClean="0">
                <a:effectLst>
                  <a:outerShdw blurRad="50800" dist="38100" algn="tr" rotWithShape="0">
                    <a:prstClr val="black">
                      <a:alpha val="40000"/>
                    </a:prstClr>
                  </a:outerShdw>
                </a:effectLst>
              </a:rPr>
              <a:t>Overriding </a:t>
            </a:r>
            <a:r>
              <a:rPr lang="en-US" dirty="0" smtClean="0">
                <a:effectLst>
                  <a:outerShdw blurRad="50800" dist="38100" algn="tr" rotWithShape="0">
                    <a:prstClr val="black">
                      <a:alpha val="40000"/>
                    </a:prstClr>
                  </a:outerShdw>
                </a:effectLst>
              </a:rPr>
              <a:t>the Virtual Methods in </a:t>
            </a:r>
            <a:r>
              <a:rPr lang="en-US" noProof="1" smtClean="0">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System.Object</a:t>
            </a:r>
            <a:endParaRPr lang="en-US" noProof="1">
              <a:latin typeface="Consolas" panose="020B0609020204030204" pitchFamily="49" charset="0"/>
              <a:cs typeface="Consolas" panose="020B0609020204030204" pitchFamily="49" charset="0"/>
            </a:endParaRPr>
          </a:p>
        </p:txBody>
      </p:sp>
      <p:pic>
        <p:nvPicPr>
          <p:cNvPr id="64519" name="Picture 7" descr="C:\Users\Peter\Pictures\Kartinki Telerik\Untitled.jpg"/>
          <p:cNvPicPr>
            <a:picLocks noChangeAspect="1" noChangeArrowheads="1"/>
          </p:cNvPicPr>
          <p:nvPr/>
        </p:nvPicPr>
        <p:blipFill>
          <a:blip r:embed="rId2" cstate="screen">
            <a:lum contrast="-20000"/>
            <a:extLst>
              <a:ext uri="{28A0092B-C50C-407E-A947-70E740481C1C}">
                <a14:useLocalDpi xmlns:a14="http://schemas.microsoft.com/office/drawing/2010/main" val="0"/>
              </a:ext>
            </a:extLst>
          </a:blip>
          <a:srcRect/>
          <a:stretch>
            <a:fillRect/>
          </a:stretch>
        </p:blipFill>
        <p:spPr bwMode="auto">
          <a:xfrm>
            <a:off x="2057400" y="3581400"/>
            <a:ext cx="3735388" cy="2374783"/>
          </a:xfrm>
          <a:prstGeom prst="roundRect">
            <a:avLst>
              <a:gd name="adj" fmla="val 8594"/>
            </a:avLst>
          </a:prstGeom>
          <a:solidFill>
            <a:srgbClr val="FFFFFF">
              <a:shade val="85000"/>
            </a:srgbClr>
          </a:solidFill>
          <a:ln>
            <a:noFill/>
          </a:ln>
          <a:effectLst>
            <a:reflection blurRad="12700" stA="38000" endPos="28000" dist="5000" dir="5400000" sy="-100000" algn="bl" rotWithShape="0"/>
            <a:softEdge rad="127000"/>
          </a:effectLst>
        </p:spPr>
      </p:pic>
      <p:pic>
        <p:nvPicPr>
          <p:cNvPr id="4" name="Picture 2" descr="http://cdn1.iconfinder.com/data/icons/IS_programmers_icon_pack_vol2/512/object.png"/>
          <p:cNvPicPr>
            <a:picLocks noChangeAspect="1" noChangeArrowheads="1"/>
          </p:cNvPicPr>
          <p:nvPr/>
        </p:nvPicPr>
        <p:blipFill>
          <a:blip r:embed="rId3" cstate="screen">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89319">
            <a:off x="4989718" y="3670640"/>
            <a:ext cx="2362200" cy="2362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623643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f5c0ed1f3aaa5b921b3638c123e4eb489bc123"/>
</p:tagLst>
</file>

<file path=ppt/theme/theme1.xml><?xml version="1.0" encoding="utf-8"?>
<a:theme xmlns:a="http://schemas.openxmlformats.org/drawingml/2006/main" name="Telerik Academy">
  <a:themeElements>
    <a:clrScheme name="Telerik Colors Theme">
      <a:dk1>
        <a:sysClr val="windowText" lastClr="000000"/>
      </a:dk1>
      <a:lt1>
        <a:srgbClr val="CCFF66"/>
      </a:lt1>
      <a:dk2>
        <a:srgbClr val="30356E"/>
      </a:dk2>
      <a:lt2>
        <a:srgbClr val="CCFF33"/>
      </a:lt2>
      <a:accent1>
        <a:srgbClr val="CC4757"/>
      </a:accent1>
      <a:accent2>
        <a:srgbClr val="FF6F61"/>
      </a:accent2>
      <a:accent3>
        <a:srgbClr val="FF953E"/>
      </a:accent3>
      <a:accent4>
        <a:srgbClr val="F8BD52"/>
      </a:accent4>
      <a:accent5>
        <a:srgbClr val="46A6BD"/>
      </a:accent5>
      <a:accent6>
        <a:srgbClr val="5488BC"/>
      </a:accent6>
      <a:hlink>
        <a:srgbClr val="76B200"/>
      </a:hlink>
      <a:folHlink>
        <a:srgbClr val="FFCF3E"/>
      </a:folHlink>
    </a:clrScheme>
    <a:fontScheme name="Deluxe">
      <a:majorFont>
        <a:latin typeface="Corbel"/>
        <a:ea typeface=""/>
        <a:cs typeface=""/>
        <a:font script="Jpan" typeface="HGｺﾞｼｯｸM"/>
        <a:font script="Hang" typeface="HY엽서L"/>
        <a:font script="Hans" typeface="华文新魏"/>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新魏"/>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Deluxe">
      <a:fillStyleLst>
        <a:solidFill>
          <a:schemeClr val="phClr"/>
        </a:solidFill>
        <a:gradFill rotWithShape="1">
          <a:gsLst>
            <a:gs pos="0">
              <a:schemeClr val="phClr">
                <a:tint val="20000"/>
                <a:satMod val="280000"/>
              </a:schemeClr>
            </a:gs>
            <a:gs pos="14000">
              <a:schemeClr val="phClr">
                <a:tint val="37000"/>
                <a:satMod val="250000"/>
              </a:schemeClr>
            </a:gs>
            <a:gs pos="45000">
              <a:schemeClr val="phClr">
                <a:tint val="53000"/>
                <a:satMod val="220000"/>
              </a:schemeClr>
            </a:gs>
            <a:gs pos="65000">
              <a:schemeClr val="phClr">
                <a:tint val="53000"/>
                <a:satMod val="220000"/>
              </a:schemeClr>
            </a:gs>
            <a:gs pos="86000">
              <a:schemeClr val="phClr">
                <a:tint val="42000"/>
                <a:satMod val="240000"/>
              </a:schemeClr>
            </a:gs>
            <a:gs pos="100000">
              <a:schemeClr val="phClr">
                <a:tint val="20000"/>
                <a:satMod val="230000"/>
              </a:schemeClr>
            </a:gs>
          </a:gsLst>
          <a:lin ang="16200000" scaled="1"/>
        </a:gradFill>
        <a:gradFill rotWithShape="1">
          <a:gsLst>
            <a:gs pos="0">
              <a:schemeClr val="phClr">
                <a:shade val="75000"/>
                <a:satMod val="160000"/>
              </a:schemeClr>
            </a:gs>
            <a:gs pos="60000">
              <a:schemeClr val="phClr">
                <a:satMod val="150000"/>
              </a:schemeClr>
            </a:gs>
            <a:gs pos="100000">
              <a:schemeClr val="phClr">
                <a:tint val="75000"/>
                <a:satMod val="200000"/>
              </a:schemeClr>
            </a:gs>
          </a:gsLst>
          <a:lin ang="16200000" scaled="1"/>
        </a:gradFill>
      </a:fillStyleLst>
      <a:lnStyleLst>
        <a:ln w="9525" cap="flat" cmpd="sng" algn="ctr">
          <a:solidFill>
            <a:schemeClr val="phClr">
              <a:satMod val="140000"/>
            </a:schemeClr>
          </a:solidFill>
          <a:prstDash val="solid"/>
        </a:ln>
        <a:ln w="25400" cap="flat" cmpd="sng" algn="ctr">
          <a:solidFill>
            <a:schemeClr val="phClr"/>
          </a:solidFill>
          <a:prstDash val="solid"/>
        </a:ln>
        <a:ln w="31750" cap="flat" cmpd="sng" algn="ctr">
          <a:solidFill>
            <a:schemeClr val="phClr"/>
          </a:solidFill>
          <a:prstDash val="solid"/>
        </a:ln>
      </a:lnStyleLst>
      <a:effectStyleLst>
        <a:effectStyle>
          <a:effectLst>
            <a:outerShdw blurRad="50800" dist="25400" dir="5400000" rotWithShape="0">
              <a:srgbClr val="000000">
                <a:alpha val="43137"/>
              </a:srgbClr>
            </a:outerShdw>
          </a:effectLst>
        </a:effectStyle>
        <a:effectStyle>
          <a:effectLst>
            <a:outerShdw blurRad="50800" dist="25400" dir="5400000" rotWithShape="0">
              <a:srgbClr val="000000">
                <a:alpha val="43137"/>
              </a:srgbClr>
            </a:outerShdw>
          </a:effectLst>
          <a:scene3d>
            <a:camera prst="orthographicFront" fov="0">
              <a:rot lat="0" lon="0" rev="0"/>
            </a:camera>
            <a:lightRig rig="contrasting" dir="t">
              <a:rot lat="0" lon="0" rev="16500000"/>
            </a:lightRig>
          </a:scene3d>
          <a:sp3d prstMaterial="powder">
            <a:bevelT w="152400"/>
            <a:contourClr>
              <a:schemeClr val="phClr"/>
            </a:contourClr>
          </a:sp3d>
        </a:effectStyle>
        <a:effectStyle>
          <a:effectLst>
            <a:reflection blurRad="12700" stA="26000" endPos="28000" dist="38100" dir="5400000" sy="-100000"/>
          </a:effectLst>
          <a:scene3d>
            <a:camera prst="orthographicFront" fov="0">
              <a:rot lat="0" lon="0" rev="0"/>
            </a:camera>
            <a:lightRig rig="contrasting" dir="t">
              <a:rot lat="0" lon="0" rev="16500000"/>
            </a:lightRig>
          </a:scene3d>
          <a:sp3d prstMaterial="powder">
            <a:bevelT w="190500" h="101600"/>
            <a:contourClr>
              <a:schemeClr val="phClr"/>
            </a:contourClr>
          </a:sp3d>
        </a:effectStyle>
      </a:effectStyleLst>
      <a:bgFillStyleLst>
        <a:solidFill>
          <a:schemeClr val="phClr"/>
        </a:solidFill>
        <a:gradFill rotWithShape="1">
          <a:gsLst>
            <a:gs pos="0">
              <a:schemeClr val="phClr">
                <a:tint val="43000"/>
                <a:satMod val="1550000"/>
              </a:schemeClr>
            </a:gs>
            <a:gs pos="1000">
              <a:schemeClr val="phClr">
                <a:tint val="48000"/>
                <a:satMod val="1550000"/>
              </a:schemeClr>
            </a:gs>
            <a:gs pos="90000">
              <a:schemeClr val="phClr">
                <a:shade val="18000"/>
                <a:satMod val="275000"/>
              </a:schemeClr>
            </a:gs>
          </a:gsLst>
          <a:path path="circle">
            <a:fillToRect r="210000" b="300000"/>
          </a:path>
        </a:gradFill>
        <a:gradFill rotWithShape="1">
          <a:gsLst>
            <a:gs pos="5000">
              <a:schemeClr val="phClr">
                <a:tint val="38000"/>
                <a:satMod val="1800000"/>
              </a:schemeClr>
            </a:gs>
            <a:gs pos="5000">
              <a:schemeClr val="phClr">
                <a:tint val="40000"/>
                <a:satMod val="1800000"/>
              </a:schemeClr>
            </a:gs>
            <a:gs pos="90000">
              <a:schemeClr val="phClr">
                <a:shade val="18000"/>
                <a:satMod val="275000"/>
              </a:schemeClr>
            </a:gs>
          </a:gsLst>
          <a:path path="circle">
            <a:fillToRect l="20000" t="30000" r="135000" b="10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Deluxe</Template>
  <TotalTime>3507</TotalTime>
  <Words>2979</Words>
  <Application>Microsoft Office PowerPoint</Application>
  <PresentationFormat>On-screen Show (4:3)</PresentationFormat>
  <Paragraphs>641</Paragraphs>
  <Slides>67</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67</vt:i4>
      </vt:variant>
    </vt:vector>
  </HeadingPairs>
  <TitlesOfParts>
    <vt:vector size="75" baseType="lpstr">
      <vt:lpstr>Calibri</vt:lpstr>
      <vt:lpstr>Cambria</vt:lpstr>
      <vt:lpstr>Consolas</vt:lpstr>
      <vt:lpstr>Corbel</vt:lpstr>
      <vt:lpstr>Courier New</vt:lpstr>
      <vt:lpstr>Wingdings</vt:lpstr>
      <vt:lpstr>Wingdings 2</vt:lpstr>
      <vt:lpstr>Telerik Academy</vt:lpstr>
      <vt:lpstr>Common Type System</vt:lpstr>
      <vt:lpstr>Table of Contents</vt:lpstr>
      <vt:lpstr>Table of Contents (2)</vt:lpstr>
      <vt:lpstr>What is Common Type System (CTS)?</vt:lpstr>
      <vt:lpstr>What is CTS?</vt:lpstr>
      <vt:lpstr>.NET CTS Types Hierarchy </vt:lpstr>
      <vt:lpstr>The  System.Object Type</vt:lpstr>
      <vt:lpstr>System.Object Type </vt:lpstr>
      <vt:lpstr>Overriding the Virtual Methods in System.Object</vt:lpstr>
      <vt:lpstr>Overriding System.Object's Virtual Methods</vt:lpstr>
      <vt:lpstr>Overriding System.Object Methods – Example</vt:lpstr>
      <vt:lpstr>Overriding System.Object Methods – Example (2)</vt:lpstr>
      <vt:lpstr>Overriding the Virtual Methods in System.Object</vt:lpstr>
      <vt:lpstr>More About System.Object</vt:lpstr>
      <vt:lpstr>is and as operators</vt:lpstr>
      <vt:lpstr>Type Operators in C#</vt:lpstr>
      <vt:lpstr>Operators is and as – Example</vt:lpstr>
      <vt:lpstr>Operators is and as – Example (2)</vt:lpstr>
      <vt:lpstr>Operators is and as</vt:lpstr>
      <vt:lpstr>Object Cloning</vt:lpstr>
      <vt:lpstr>Object Cloning</vt:lpstr>
      <vt:lpstr>Object Cloning (2)</vt:lpstr>
      <vt:lpstr>Object Cloning – Example</vt:lpstr>
      <vt:lpstr>Object Cloning – Example (2)</vt:lpstr>
      <vt:lpstr>Deep and Shallow Object Cloning</vt:lpstr>
      <vt:lpstr>The Interface IComparable&lt;T&gt;</vt:lpstr>
      <vt:lpstr>IComparable&lt;T&gt; Interface</vt:lpstr>
      <vt:lpstr>IComparable&lt;T&gt; – Example</vt:lpstr>
      <vt:lpstr>Implementing IComparable&lt;T&gt;</vt:lpstr>
      <vt:lpstr>The IEnumerable&lt;T&gt; Interface</vt:lpstr>
      <vt:lpstr>IEnumerable&lt;T&gt;</vt:lpstr>
      <vt:lpstr>IEnumerator&lt;T&gt;</vt:lpstr>
      <vt:lpstr>Yield Return in C#</vt:lpstr>
      <vt:lpstr>Implementing IEnumerable&lt;T&gt;</vt:lpstr>
      <vt:lpstr>Value Types</vt:lpstr>
      <vt:lpstr>Value Types</vt:lpstr>
      <vt:lpstr>Value Types (2)</vt:lpstr>
      <vt:lpstr>Reference Types</vt:lpstr>
      <vt:lpstr>Reference Types</vt:lpstr>
      <vt:lpstr>Reference Types (2)</vt:lpstr>
      <vt:lpstr>Value vs. Reference Types</vt:lpstr>
      <vt:lpstr>Assigning Values</vt:lpstr>
      <vt:lpstr>Memory Location</vt:lpstr>
      <vt:lpstr>Values</vt:lpstr>
      <vt:lpstr>Value and Reference Types - Example </vt:lpstr>
      <vt:lpstr>Types, Variables and Memory</vt:lpstr>
      <vt:lpstr>Value and Reference Types</vt:lpstr>
      <vt:lpstr>Boxing and Unboxing</vt:lpstr>
      <vt:lpstr>Boxing and Unboxing</vt:lpstr>
      <vt:lpstr>Boxing</vt:lpstr>
      <vt:lpstr>Unboxing</vt:lpstr>
      <vt:lpstr>Boxing Value Types</vt:lpstr>
      <vt:lpstr>Boxing and Unboxing – Example </vt:lpstr>
      <vt:lpstr>Boxing and Unboxing Primitive Types</vt:lpstr>
      <vt:lpstr>Boxing and Unboxing – Example </vt:lpstr>
      <vt:lpstr>Boxing and Unboxing Custom Types</vt:lpstr>
      <vt:lpstr>Passing Parameters</vt:lpstr>
      <vt:lpstr>Passing Parameters</vt:lpstr>
      <vt:lpstr>Passing Parameters</vt:lpstr>
      <vt:lpstr>ref Parameters – Example</vt:lpstr>
      <vt:lpstr>ref Parameters</vt:lpstr>
      <vt:lpstr>out Parameters – Example</vt:lpstr>
      <vt:lpstr>out Parameters</vt:lpstr>
      <vt:lpstr>Common Type System</vt:lpstr>
      <vt:lpstr>Exercises</vt:lpstr>
      <vt:lpstr>Exercises (2)</vt:lpstr>
      <vt:lpstr>Exercises (3)</vt:lpstr>
    </vt:vector>
  </TitlesOfParts>
  <Company>Telerik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 CTS, Common Type System</dc:title>
  <dc:subject>Telerik Software Academy</dc:subject>
  <dc:creator>Svetlin Nakov</dc:creator>
  <cp:keywords>C#, course, telerik software academy, free courses for developers, OOP, object-oriented programming, CTS</cp:keywords>
  <cp:lastModifiedBy>Svetlin Nakov</cp:lastModifiedBy>
  <cp:revision>661</cp:revision>
  <dcterms:created xsi:type="dcterms:W3CDTF">2007-12-08T16:03:35Z</dcterms:created>
  <dcterms:modified xsi:type="dcterms:W3CDTF">2013-03-06T12:15:56Z</dcterms:modified>
  <cp:category>software engineering</cp:category>
</cp:coreProperties>
</file>

<file path=docProps/thumbnail.jpeg>
</file>